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58" r:id="rId5"/>
    <p:sldId id="259" r:id="rId6"/>
    <p:sldId id="274" r:id="rId7"/>
    <p:sldId id="260" r:id="rId8"/>
    <p:sldId id="261" r:id="rId9"/>
    <p:sldId id="263" r:id="rId10"/>
    <p:sldId id="262" r:id="rId11"/>
    <p:sldId id="264" r:id="rId12"/>
    <p:sldId id="275" r:id="rId13"/>
    <p:sldId id="270" r:id="rId14"/>
    <p:sldId id="271" r:id="rId15"/>
    <p:sldId id="272" r:id="rId16"/>
    <p:sldId id="273" r:id="rId1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9C92A-77DE-4FAC-A96C-CF0CF7A9311A}" v="945" dt="2022-03-14T19:51:30.639"/>
    <p1510:client id="{99AB03D3-FDFA-3708-7910-9474B769D45C}" v="13" dt="2022-03-14T19:49:15.577"/>
    <p1510:client id="{A0913014-130A-13DE-7D3B-ED4DD6E2A2B4}" v="2" dt="2022-03-14T04:07:16.49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72" d="100"/>
          <a:sy n="72" d="100"/>
        </p:scale>
        <p:origin x="57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A9A59E-FDE1-4ECE-AE5D-40F9FEABB3F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95C3716B-5CBF-457C-8283-E6FDC88937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0F07E0FB-5061-47E7-8EF7-64D600527430}"/>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5" name="Marcador de pie de página 4">
            <a:extLst>
              <a:ext uri="{FF2B5EF4-FFF2-40B4-BE49-F238E27FC236}">
                <a16:creationId xmlns:a16="http://schemas.microsoft.com/office/drawing/2014/main" id="{F51B998F-2087-44E5-B4D6-90ED6BFCDAC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A0E73B2-E1CB-4765-9686-811AE37C96F9}"/>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305114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34CCC-E696-46E4-82D6-B5CF5DD7A0E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28FA460-FA0C-4743-8704-C90D29A44CA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1EB8478-120D-41E3-BD0A-F03432EAA605}"/>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5" name="Marcador de pie de página 4">
            <a:extLst>
              <a:ext uri="{FF2B5EF4-FFF2-40B4-BE49-F238E27FC236}">
                <a16:creationId xmlns:a16="http://schemas.microsoft.com/office/drawing/2014/main" id="{16E0BD66-3C65-42E4-9F5B-53EC8499953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BD3F77-A731-46BE-923E-C8133E518973}"/>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177671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43715F6-D8F4-40BA-A5C9-03743A86B17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B629EE8-F2C0-4FC9-82F1-2EDC217CE31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86A74FA-3163-42EA-83D8-41CEC529EC80}"/>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5" name="Marcador de pie de página 4">
            <a:extLst>
              <a:ext uri="{FF2B5EF4-FFF2-40B4-BE49-F238E27FC236}">
                <a16:creationId xmlns:a16="http://schemas.microsoft.com/office/drawing/2014/main" id="{4FC30E7A-F1AE-403A-AED1-50849469C3F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1A06474-2F03-43D8-8F5B-7263F794E289}"/>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343627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9ACFD9-DD0F-420D-A583-38DE97749C9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98EFB7B-9F64-43E1-A1A9-9A8DC654074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17351F0-5D35-40FA-957B-B7B6C7E41C9D}"/>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5" name="Marcador de pie de página 4">
            <a:extLst>
              <a:ext uri="{FF2B5EF4-FFF2-40B4-BE49-F238E27FC236}">
                <a16:creationId xmlns:a16="http://schemas.microsoft.com/office/drawing/2014/main" id="{8B4F1FA3-455B-4CB1-96D6-BD543ADF4E9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6B64295-47F1-4E09-A669-D946BA3CFBB8}"/>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426746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0FF6B0-FB52-484C-A61D-90561160D56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F67732E-BEEE-403D-B6BF-BE5C3C581D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37AD99D-4603-4638-AAA2-8EE28096F52A}"/>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5" name="Marcador de pie de página 4">
            <a:extLst>
              <a:ext uri="{FF2B5EF4-FFF2-40B4-BE49-F238E27FC236}">
                <a16:creationId xmlns:a16="http://schemas.microsoft.com/office/drawing/2014/main" id="{97B85802-A030-42A0-A09F-22E0D2F723A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23C92AA-246C-4056-ABE8-0B861BF73BEF}"/>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87968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03D4AB-1975-44AC-A4AC-D2F154378C1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386EFE5-978E-4923-9F32-D33F67286FE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F5A92A4B-6A03-496F-BBEC-DAF58B3B295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59936FD1-4AAD-411B-8594-1BAB916CDB36}"/>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6" name="Marcador de pie de página 5">
            <a:extLst>
              <a:ext uri="{FF2B5EF4-FFF2-40B4-BE49-F238E27FC236}">
                <a16:creationId xmlns:a16="http://schemas.microsoft.com/office/drawing/2014/main" id="{6F65FDBD-F446-4307-B77E-0B11013F068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7FE358E-9D50-4649-B01C-027AF541B4E9}"/>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208024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AAA4F7-0B4A-4B8F-AFCB-5493E8846DC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E858116-DD6D-4614-B392-8A1A118687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A9055FA-7EF4-451C-9B03-50C9A518CBA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C6E51CB-0197-4083-B497-8B030F9B48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E7CB80F-EBF0-4179-A51D-D98C8D547E5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EF0E6650-DCE2-44F1-BC40-2BCECFC00160}"/>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8" name="Marcador de pie de página 7">
            <a:extLst>
              <a:ext uri="{FF2B5EF4-FFF2-40B4-BE49-F238E27FC236}">
                <a16:creationId xmlns:a16="http://schemas.microsoft.com/office/drawing/2014/main" id="{DD34457B-BCF3-4CA8-BE42-F29D51D7C03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87D8581C-43A5-430F-A15F-B9CCE7929CCF}"/>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219513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845EB3-9AA0-4FF6-AE4C-2F4A374A49C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84904F00-B1E6-46BE-BC6D-844A0E3FC2BC}"/>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4" name="Marcador de pie de página 3">
            <a:extLst>
              <a:ext uri="{FF2B5EF4-FFF2-40B4-BE49-F238E27FC236}">
                <a16:creationId xmlns:a16="http://schemas.microsoft.com/office/drawing/2014/main" id="{ECA869E4-ECC1-45AD-9529-DF40BCBCF5D6}"/>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816F597B-3B41-4CAC-8F2B-2FBC20AE04EE}"/>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14061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E383811-41C7-488E-8194-487BE6224CC4}"/>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3" name="Marcador de pie de página 2">
            <a:extLst>
              <a:ext uri="{FF2B5EF4-FFF2-40B4-BE49-F238E27FC236}">
                <a16:creationId xmlns:a16="http://schemas.microsoft.com/office/drawing/2014/main" id="{4486676A-668D-4E31-8286-F37E860B92E1}"/>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FF05F97C-0941-4946-B7A4-C694DB274FBA}"/>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2959189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7B872-8B6F-4145-9F37-36ED11EF3AB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D8A996F-9DED-4D8E-836B-20142B5D2F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90778CCB-6A59-4A4C-8C4F-60AF5F45D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70AEDA6-4353-4030-8CEE-E8DCCB776AD6}"/>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6" name="Marcador de pie de página 5">
            <a:extLst>
              <a:ext uri="{FF2B5EF4-FFF2-40B4-BE49-F238E27FC236}">
                <a16:creationId xmlns:a16="http://schemas.microsoft.com/office/drawing/2014/main" id="{D8D68454-5D79-4411-80C6-3BE696245D1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76E9319-663B-47AA-8968-4FBEFC593BFE}"/>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1313470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9B357-0BEB-410E-B116-80C55C91E9E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246BF5F-4848-4269-BFB1-5D9E800D2D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A0D93805-69E1-44F7-85D2-A0764B03AF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C2532F-AFD1-4F2D-A346-526DABB1C3D3}"/>
              </a:ext>
            </a:extLst>
          </p:cNvPr>
          <p:cNvSpPr>
            <a:spLocks noGrp="1"/>
          </p:cNvSpPr>
          <p:nvPr>
            <p:ph type="dt" sz="half" idx="10"/>
          </p:nvPr>
        </p:nvSpPr>
        <p:spPr/>
        <p:txBody>
          <a:bodyPr/>
          <a:lstStyle/>
          <a:p>
            <a:fld id="{6D18E3A6-C248-407E-86C9-1E7E6D1F5AB9}" type="datetimeFigureOut">
              <a:rPr lang="es-MX" smtClean="0"/>
              <a:t>10/03/2022</a:t>
            </a:fld>
            <a:endParaRPr lang="es-MX"/>
          </a:p>
        </p:txBody>
      </p:sp>
      <p:sp>
        <p:nvSpPr>
          <p:cNvPr id="6" name="Marcador de pie de página 5">
            <a:extLst>
              <a:ext uri="{FF2B5EF4-FFF2-40B4-BE49-F238E27FC236}">
                <a16:creationId xmlns:a16="http://schemas.microsoft.com/office/drawing/2014/main" id="{8EE82366-249A-4E3E-B52E-6F8E3C5431D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3951B0F-8634-4D7A-8A07-D1C4D1E5DE39}"/>
              </a:ext>
            </a:extLst>
          </p:cNvPr>
          <p:cNvSpPr>
            <a:spLocks noGrp="1"/>
          </p:cNvSpPr>
          <p:nvPr>
            <p:ph type="sldNum" sz="quarter" idx="12"/>
          </p:nvPr>
        </p:nvSpPr>
        <p:spPr/>
        <p:txBody>
          <a:bodyPr/>
          <a:lstStyle/>
          <a:p>
            <a:fld id="{995978E9-DCF3-4FB4-A7A1-09BF4620DB49}" type="slidenum">
              <a:rPr lang="es-MX" smtClean="0"/>
              <a:t>‹Nº›</a:t>
            </a:fld>
            <a:endParaRPr lang="es-MX"/>
          </a:p>
        </p:txBody>
      </p:sp>
    </p:spTree>
    <p:extLst>
      <p:ext uri="{BB962C8B-B14F-4D97-AF65-F5344CB8AC3E}">
        <p14:creationId xmlns:p14="http://schemas.microsoft.com/office/powerpoint/2010/main" val="243122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C348F83-7959-4C60-8033-8746B59C12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B0FC7B1-230F-4C75-B78F-B621E5C975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FC9B1C1-C777-488F-9D99-E70D0B736A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18E3A6-C248-407E-86C9-1E7E6D1F5AB9}" type="datetimeFigureOut">
              <a:rPr lang="es-MX" smtClean="0"/>
              <a:t>10/03/2022</a:t>
            </a:fld>
            <a:endParaRPr lang="es-MX"/>
          </a:p>
        </p:txBody>
      </p:sp>
      <p:sp>
        <p:nvSpPr>
          <p:cNvPr id="5" name="Marcador de pie de página 4">
            <a:extLst>
              <a:ext uri="{FF2B5EF4-FFF2-40B4-BE49-F238E27FC236}">
                <a16:creationId xmlns:a16="http://schemas.microsoft.com/office/drawing/2014/main" id="{DBEDC8A9-ADF0-4E0F-B61D-F56D4DF4C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5CD87012-7BAC-47A8-A8F8-398C1B7565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5978E9-DCF3-4FB4-A7A1-09BF4620DB49}" type="slidenum">
              <a:rPr lang="es-MX" smtClean="0"/>
              <a:t>‹Nº›</a:t>
            </a:fld>
            <a:endParaRPr lang="es-MX"/>
          </a:p>
        </p:txBody>
      </p:sp>
    </p:spTree>
    <p:extLst>
      <p:ext uri="{BB962C8B-B14F-4D97-AF65-F5344CB8AC3E}">
        <p14:creationId xmlns:p14="http://schemas.microsoft.com/office/powerpoint/2010/main" val="2510519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sct.gob.mx/carreteras/direccion-general-de-servicios-tecnicos/datos-vial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F0C702C-5774-41BB-A877-BFC179C4C1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8" y="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4867E2-A62D-44B4-8D2B-272488B9D697}"/>
              </a:ext>
            </a:extLst>
          </p:cNvPr>
          <p:cNvSpPr>
            <a:spLocks noGrp="1"/>
          </p:cNvSpPr>
          <p:nvPr>
            <p:ph type="ctrTitle"/>
          </p:nvPr>
        </p:nvSpPr>
        <p:spPr>
          <a:xfrm>
            <a:off x="1209821" y="-119455"/>
            <a:ext cx="10058400" cy="3574778"/>
          </a:xfrm>
          <a:effectLst>
            <a:outerShdw blurRad="50800" dist="38100" dir="2700000" algn="tl" rotWithShape="0">
              <a:prstClr val="black">
                <a:alpha val="40000"/>
              </a:prstClr>
            </a:outerShdw>
          </a:effectLst>
        </p:spPr>
        <p:txBody>
          <a:bodyPr>
            <a:normAutofit/>
          </a:bodyPr>
          <a:lstStyle/>
          <a:p>
            <a:r>
              <a:rPr lang="es-MX" sz="11500" b="1" dirty="0">
                <a:solidFill>
                  <a:srgbClr val="FFFFFF"/>
                </a:solidFill>
                <a:latin typeface="Aharoni" panose="02010803020104030203" pitchFamily="2" charset="-79"/>
                <a:cs typeface="Aharoni" panose="02010803020104030203" pitchFamily="2" charset="-79"/>
              </a:rPr>
              <a:t>TDPA</a:t>
            </a:r>
          </a:p>
        </p:txBody>
      </p:sp>
      <p:sp>
        <p:nvSpPr>
          <p:cNvPr id="3" name="Subtítulo 2">
            <a:extLst>
              <a:ext uri="{FF2B5EF4-FFF2-40B4-BE49-F238E27FC236}">
                <a16:creationId xmlns:a16="http://schemas.microsoft.com/office/drawing/2014/main" id="{B97C316C-D501-4E01-848E-1BDB07500928}"/>
              </a:ext>
            </a:extLst>
          </p:cNvPr>
          <p:cNvSpPr>
            <a:spLocks noGrp="1"/>
          </p:cNvSpPr>
          <p:nvPr>
            <p:ph type="subTitle" idx="1"/>
          </p:nvPr>
        </p:nvSpPr>
        <p:spPr>
          <a:xfrm>
            <a:off x="793865" y="4072043"/>
            <a:ext cx="10604269" cy="2460407"/>
          </a:xfrm>
          <a:effectLst>
            <a:outerShdw blurRad="50800" dist="38100" dir="2700000" algn="tl" rotWithShape="0">
              <a:prstClr val="black">
                <a:alpha val="40000"/>
              </a:prstClr>
            </a:outerShdw>
          </a:effectLst>
        </p:spPr>
        <p:txBody>
          <a:bodyPr>
            <a:normAutofit/>
          </a:bodyPr>
          <a:lstStyle/>
          <a:p>
            <a:r>
              <a:rPr lang="es-MX" sz="2800" b="1" dirty="0">
                <a:solidFill>
                  <a:srgbClr val="FFFFFF"/>
                </a:solidFill>
              </a:rPr>
              <a:t>Proyecto simulación matemática </a:t>
            </a:r>
          </a:p>
          <a:p>
            <a:r>
              <a:rPr lang="es-MX" sz="1300" dirty="0">
                <a:solidFill>
                  <a:srgbClr val="FFFFFF"/>
                </a:solidFill>
              </a:rPr>
              <a:t>Por</a:t>
            </a:r>
          </a:p>
          <a:p>
            <a:r>
              <a:rPr lang="es-MX" sz="1700" dirty="0">
                <a:solidFill>
                  <a:srgbClr val="FFFFFF"/>
                </a:solidFill>
              </a:rPr>
              <a:t> Jorge Luis González de la Cerda</a:t>
            </a:r>
          </a:p>
          <a:p>
            <a:r>
              <a:rPr lang="es-MX" sz="1700" dirty="0">
                <a:solidFill>
                  <a:srgbClr val="FFFFFF"/>
                </a:solidFill>
              </a:rPr>
              <a:t>José Daniel Gutiérrez García</a:t>
            </a:r>
          </a:p>
          <a:p>
            <a:r>
              <a:rPr lang="es-MX" sz="1700" dirty="0">
                <a:solidFill>
                  <a:srgbClr val="FFFFFF"/>
                </a:solidFill>
              </a:rPr>
              <a:t>José Carlos López Aguilar</a:t>
            </a:r>
            <a:endParaRPr lang="es-MX" sz="1300" dirty="0">
              <a:solidFill>
                <a:srgbClr val="FFFFFF"/>
              </a:solidFill>
            </a:endParaRPr>
          </a:p>
        </p:txBody>
      </p:sp>
      <p:pic>
        <p:nvPicPr>
          <p:cNvPr id="5" name="Imagen 4" descr="Logotipo&#10;&#10;Descripción generada automáticamente con confianza media">
            <a:extLst>
              <a:ext uri="{FF2B5EF4-FFF2-40B4-BE49-F238E27FC236}">
                <a16:creationId xmlns:a16="http://schemas.microsoft.com/office/drawing/2014/main" id="{A0A34B27-B1E9-42FD-BAF7-5DE354B13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56" y="192520"/>
            <a:ext cx="2862467" cy="852379"/>
          </a:xfrm>
          <a:prstGeom prst="rect">
            <a:avLst/>
          </a:prstGeom>
        </p:spPr>
      </p:pic>
    </p:spTree>
    <p:extLst>
      <p:ext uri="{BB962C8B-B14F-4D97-AF65-F5344CB8AC3E}">
        <p14:creationId xmlns:p14="http://schemas.microsoft.com/office/powerpoint/2010/main" val="3111026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5A4DFDD-14EB-49A8-BACA-1B32CB1FA368}"/>
              </a:ext>
            </a:extLst>
          </p:cNvPr>
          <p:cNvPicPr>
            <a:picLocks noChangeAspect="1"/>
          </p:cNvPicPr>
          <p:nvPr/>
        </p:nvPicPr>
        <p:blipFill>
          <a:blip r:embed="rId2"/>
          <a:stretch>
            <a:fillRect/>
          </a:stretch>
        </p:blipFill>
        <p:spPr>
          <a:xfrm>
            <a:off x="1185542" y="179351"/>
            <a:ext cx="9820916" cy="6499298"/>
          </a:xfrm>
          <a:prstGeom prst="rect">
            <a:avLst/>
          </a:prstGeom>
        </p:spPr>
      </p:pic>
      <p:sp>
        <p:nvSpPr>
          <p:cNvPr id="6" name="Rectángulo 5">
            <a:extLst>
              <a:ext uri="{FF2B5EF4-FFF2-40B4-BE49-F238E27FC236}">
                <a16:creationId xmlns:a16="http://schemas.microsoft.com/office/drawing/2014/main" id="{655C4C50-E51D-4660-969F-BDDBC98223FB}"/>
              </a:ext>
            </a:extLst>
          </p:cNvPr>
          <p:cNvSpPr/>
          <p:nvPr/>
        </p:nvSpPr>
        <p:spPr>
          <a:xfrm>
            <a:off x="5205045" y="6274191"/>
            <a:ext cx="337625" cy="40445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a:p>
        </p:txBody>
      </p:sp>
    </p:spTree>
    <p:extLst>
      <p:ext uri="{BB962C8B-B14F-4D97-AF65-F5344CB8AC3E}">
        <p14:creationId xmlns:p14="http://schemas.microsoft.com/office/powerpoint/2010/main" val="106932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120BD6D-3796-403E-A226-136AB7EABA00}"/>
              </a:ext>
            </a:extLst>
          </p:cNvPr>
          <p:cNvSpPr>
            <a:spLocks noGrp="1"/>
          </p:cNvSpPr>
          <p:nvPr>
            <p:ph idx="1"/>
          </p:nvPr>
        </p:nvSpPr>
        <p:spPr>
          <a:xfrm>
            <a:off x="4933082" y="4569623"/>
            <a:ext cx="10515600" cy="798305"/>
          </a:xfrm>
        </p:spPr>
        <p:txBody>
          <a:bodyPr/>
          <a:lstStyle/>
          <a:p>
            <a:pPr marL="0" indent="0" algn="ctr">
              <a:buNone/>
            </a:pPr>
            <a:r>
              <a:rPr lang="es-MX" sz="2000" dirty="0"/>
              <a:t>23166+24755=47921</a:t>
            </a:r>
          </a:p>
          <a:p>
            <a:pPr marL="0" indent="0" algn="ctr">
              <a:buNone/>
            </a:pPr>
            <a:endParaRPr lang="es-MX" dirty="0"/>
          </a:p>
        </p:txBody>
      </p:sp>
      <p:graphicFrame>
        <p:nvGraphicFramePr>
          <p:cNvPr id="4" name="Marcador de contenido 4">
            <a:extLst>
              <a:ext uri="{FF2B5EF4-FFF2-40B4-BE49-F238E27FC236}">
                <a16:creationId xmlns:a16="http://schemas.microsoft.com/office/drawing/2014/main" id="{37D5349C-B530-4AB1-8F6C-3F815F375AF5}"/>
              </a:ext>
            </a:extLst>
          </p:cNvPr>
          <p:cNvGraphicFramePr>
            <a:graphicFrameLocks/>
          </p:cNvGraphicFramePr>
          <p:nvPr>
            <p:extLst>
              <p:ext uri="{D42A27DB-BD31-4B8C-83A1-F6EECF244321}">
                <p14:modId xmlns:p14="http://schemas.microsoft.com/office/powerpoint/2010/main" val="665676634"/>
              </p:ext>
            </p:extLst>
          </p:nvPr>
        </p:nvGraphicFramePr>
        <p:xfrm>
          <a:off x="8648214" y="445805"/>
          <a:ext cx="2945144" cy="3754225"/>
        </p:xfrm>
        <a:graphic>
          <a:graphicData uri="http://schemas.openxmlformats.org/drawingml/2006/table">
            <a:tbl>
              <a:tblPr firstRow="1" bandRow="1">
                <a:tableStyleId>{5C22544A-7EE6-4342-B048-85BDC9FD1C3A}</a:tableStyleId>
              </a:tblPr>
              <a:tblGrid>
                <a:gridCol w="1363732">
                  <a:extLst>
                    <a:ext uri="{9D8B030D-6E8A-4147-A177-3AD203B41FA5}">
                      <a16:colId xmlns:a16="http://schemas.microsoft.com/office/drawing/2014/main" val="2750408304"/>
                    </a:ext>
                  </a:extLst>
                </a:gridCol>
                <a:gridCol w="1581412">
                  <a:extLst>
                    <a:ext uri="{9D8B030D-6E8A-4147-A177-3AD203B41FA5}">
                      <a16:colId xmlns:a16="http://schemas.microsoft.com/office/drawing/2014/main" val="995717873"/>
                    </a:ext>
                  </a:extLst>
                </a:gridCol>
              </a:tblGrid>
              <a:tr h="266585">
                <a:tc>
                  <a:txBody>
                    <a:bodyPr/>
                    <a:lstStyle/>
                    <a:p>
                      <a:pPr algn="l" fontAlgn="b"/>
                      <a:r>
                        <a:rPr lang="es-MX" sz="1400" u="none" strike="noStrike">
                          <a:effectLst/>
                        </a:rPr>
                        <a:t>Año</a:t>
                      </a:r>
                      <a:endParaRPr lang="es-MX" sz="1400" b="1" i="0" u="none" strike="noStrike">
                        <a:solidFill>
                          <a:srgbClr val="000000"/>
                        </a:solidFill>
                        <a:effectLst/>
                        <a:latin typeface="Calibri" panose="020F0502020204030204" pitchFamily="34" charset="0"/>
                      </a:endParaRPr>
                    </a:p>
                  </a:txBody>
                  <a:tcPr marL="11955" marR="11955" marT="11955" marB="0" anchor="b"/>
                </a:tc>
                <a:tc>
                  <a:txBody>
                    <a:bodyPr/>
                    <a:lstStyle/>
                    <a:p>
                      <a:pPr algn="l" fontAlgn="b"/>
                      <a:r>
                        <a:rPr lang="es-MX" sz="1400" u="none" strike="noStrike">
                          <a:effectLst/>
                        </a:rPr>
                        <a:t>TDPA</a:t>
                      </a:r>
                      <a:endParaRPr lang="es-MX" sz="1400" b="1"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3716330626"/>
                  </a:ext>
                </a:extLst>
              </a:tr>
              <a:tr h="268280">
                <a:tc>
                  <a:txBody>
                    <a:bodyPr/>
                    <a:lstStyle/>
                    <a:p>
                      <a:pPr algn="r" fontAlgn="b"/>
                      <a:r>
                        <a:rPr lang="es-MX" sz="1400" u="none" strike="noStrike">
                          <a:effectLst/>
                        </a:rPr>
                        <a:t>2009</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dirty="0">
                          <a:effectLst/>
                        </a:rPr>
                        <a:t>31834</a:t>
                      </a:r>
                      <a:endParaRPr lang="es-MX" sz="1400" b="0" i="0" u="none" strike="noStrike" dirty="0">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230782836"/>
                  </a:ext>
                </a:extLst>
              </a:tr>
              <a:tr h="268280">
                <a:tc>
                  <a:txBody>
                    <a:bodyPr/>
                    <a:lstStyle/>
                    <a:p>
                      <a:pPr algn="r" fontAlgn="b"/>
                      <a:r>
                        <a:rPr lang="es-MX" sz="1400" u="none" strike="noStrike">
                          <a:effectLst/>
                        </a:rPr>
                        <a:t>2010</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33767</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3431420769"/>
                  </a:ext>
                </a:extLst>
              </a:tr>
              <a:tr h="268280">
                <a:tc>
                  <a:txBody>
                    <a:bodyPr/>
                    <a:lstStyle/>
                    <a:p>
                      <a:pPr algn="r" fontAlgn="b"/>
                      <a:r>
                        <a:rPr lang="es-MX" sz="1400" u="none" strike="noStrike">
                          <a:effectLst/>
                        </a:rPr>
                        <a:t>2011</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36511</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4001265618"/>
                  </a:ext>
                </a:extLst>
              </a:tr>
              <a:tr h="268280">
                <a:tc>
                  <a:txBody>
                    <a:bodyPr/>
                    <a:lstStyle/>
                    <a:p>
                      <a:pPr algn="r" fontAlgn="b"/>
                      <a:r>
                        <a:rPr lang="es-MX" sz="1400" u="none" strike="noStrike">
                          <a:effectLst/>
                        </a:rPr>
                        <a:t>2012</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37197</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2670862546"/>
                  </a:ext>
                </a:extLst>
              </a:tr>
              <a:tr h="268280">
                <a:tc>
                  <a:txBody>
                    <a:bodyPr/>
                    <a:lstStyle/>
                    <a:p>
                      <a:pPr algn="r" fontAlgn="b"/>
                      <a:r>
                        <a:rPr lang="es-MX" sz="1400" u="none" strike="noStrike">
                          <a:effectLst/>
                        </a:rPr>
                        <a:t>2013</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dirty="0">
                          <a:effectLst/>
                        </a:rPr>
                        <a:t>39487</a:t>
                      </a:r>
                      <a:endParaRPr lang="es-MX" sz="1400" b="0" i="0" u="none" strike="noStrike" dirty="0">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2557622566"/>
                  </a:ext>
                </a:extLst>
              </a:tr>
              <a:tr h="268280">
                <a:tc>
                  <a:txBody>
                    <a:bodyPr/>
                    <a:lstStyle/>
                    <a:p>
                      <a:pPr algn="r" fontAlgn="b"/>
                      <a:r>
                        <a:rPr lang="es-MX" sz="1400" u="none" strike="noStrike">
                          <a:effectLst/>
                        </a:rPr>
                        <a:t>2014</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41435</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605731211"/>
                  </a:ext>
                </a:extLst>
              </a:tr>
              <a:tr h="268280">
                <a:tc>
                  <a:txBody>
                    <a:bodyPr/>
                    <a:lstStyle/>
                    <a:p>
                      <a:pPr algn="r" fontAlgn="b"/>
                      <a:r>
                        <a:rPr lang="es-MX" sz="1400" u="none" strike="noStrike">
                          <a:effectLst/>
                        </a:rPr>
                        <a:t>2015</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44352</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759359929"/>
                  </a:ext>
                </a:extLst>
              </a:tr>
              <a:tr h="268280">
                <a:tc>
                  <a:txBody>
                    <a:bodyPr/>
                    <a:lstStyle/>
                    <a:p>
                      <a:pPr algn="r" fontAlgn="b"/>
                      <a:r>
                        <a:rPr lang="es-MX" sz="1400" u="none" strike="noStrike">
                          <a:effectLst/>
                        </a:rPr>
                        <a:t>2016</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45716</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2758989033"/>
                  </a:ext>
                </a:extLst>
              </a:tr>
              <a:tr h="268280">
                <a:tc>
                  <a:txBody>
                    <a:bodyPr/>
                    <a:lstStyle/>
                    <a:p>
                      <a:pPr algn="r" fontAlgn="b"/>
                      <a:r>
                        <a:rPr lang="es-MX" sz="1400" u="none" strike="noStrike">
                          <a:effectLst/>
                        </a:rPr>
                        <a:t>2017</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47960</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852128110"/>
                  </a:ext>
                </a:extLst>
              </a:tr>
              <a:tr h="268280">
                <a:tc>
                  <a:txBody>
                    <a:bodyPr/>
                    <a:lstStyle/>
                    <a:p>
                      <a:pPr algn="r" fontAlgn="b"/>
                      <a:r>
                        <a:rPr lang="es-MX" sz="1400" u="none" strike="noStrike">
                          <a:effectLst/>
                        </a:rPr>
                        <a:t>2018</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51152</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1354336589"/>
                  </a:ext>
                </a:extLst>
              </a:tr>
              <a:tr h="268280">
                <a:tc>
                  <a:txBody>
                    <a:bodyPr/>
                    <a:lstStyle/>
                    <a:p>
                      <a:pPr algn="r" fontAlgn="b"/>
                      <a:r>
                        <a:rPr lang="es-MX" sz="1400" u="none" strike="noStrike">
                          <a:effectLst/>
                        </a:rPr>
                        <a:t>2019</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52775</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763856453"/>
                  </a:ext>
                </a:extLst>
              </a:tr>
              <a:tr h="268280">
                <a:tc>
                  <a:txBody>
                    <a:bodyPr/>
                    <a:lstStyle/>
                    <a:p>
                      <a:pPr algn="r" fontAlgn="b"/>
                      <a:r>
                        <a:rPr lang="es-MX" sz="1400" u="none" strike="noStrike">
                          <a:effectLst/>
                        </a:rPr>
                        <a:t>2020</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62912</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4157600462"/>
                  </a:ext>
                </a:extLst>
              </a:tr>
              <a:tr h="268280">
                <a:tc>
                  <a:txBody>
                    <a:bodyPr/>
                    <a:lstStyle/>
                    <a:p>
                      <a:pPr algn="r" fontAlgn="b"/>
                      <a:r>
                        <a:rPr lang="es-MX" sz="1400" u="none" strike="noStrike">
                          <a:effectLst/>
                        </a:rPr>
                        <a:t>2021</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dirty="0">
                          <a:effectLst/>
                        </a:rPr>
                        <a:t>47921</a:t>
                      </a:r>
                      <a:endParaRPr lang="es-MX" sz="1400" b="0" i="0" u="none" strike="noStrike" dirty="0">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4223169921"/>
                  </a:ext>
                </a:extLst>
              </a:tr>
            </a:tbl>
          </a:graphicData>
        </a:graphic>
      </p:graphicFrame>
      <p:sp>
        <p:nvSpPr>
          <p:cNvPr id="5" name="Rectángulo 4">
            <a:extLst>
              <a:ext uri="{FF2B5EF4-FFF2-40B4-BE49-F238E27FC236}">
                <a16:creationId xmlns:a16="http://schemas.microsoft.com/office/drawing/2014/main" id="{7B04EFA6-DB46-4CEF-842F-BBC6F84FF7C8}"/>
              </a:ext>
            </a:extLst>
          </p:cNvPr>
          <p:cNvSpPr/>
          <p:nvPr/>
        </p:nvSpPr>
        <p:spPr>
          <a:xfrm>
            <a:off x="8648214" y="4007188"/>
            <a:ext cx="2945144" cy="19284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a:p>
        </p:txBody>
      </p:sp>
      <p:pic>
        <p:nvPicPr>
          <p:cNvPr id="7" name="Imagen 6">
            <a:extLst>
              <a:ext uri="{FF2B5EF4-FFF2-40B4-BE49-F238E27FC236}">
                <a16:creationId xmlns:a16="http://schemas.microsoft.com/office/drawing/2014/main" id="{BD4D61EA-CF8F-4969-BA66-2D918928D5CC}"/>
              </a:ext>
            </a:extLst>
          </p:cNvPr>
          <p:cNvPicPr>
            <a:picLocks noChangeAspect="1"/>
          </p:cNvPicPr>
          <p:nvPr/>
        </p:nvPicPr>
        <p:blipFill>
          <a:blip r:embed="rId2"/>
          <a:stretch>
            <a:fillRect/>
          </a:stretch>
        </p:blipFill>
        <p:spPr>
          <a:xfrm>
            <a:off x="1663497" y="725798"/>
            <a:ext cx="6278254" cy="4131704"/>
          </a:xfrm>
          <a:prstGeom prst="rect">
            <a:avLst/>
          </a:prstGeom>
        </p:spPr>
      </p:pic>
      <p:sp>
        <p:nvSpPr>
          <p:cNvPr id="8" name="CuadroTexto 7">
            <a:extLst>
              <a:ext uri="{FF2B5EF4-FFF2-40B4-BE49-F238E27FC236}">
                <a16:creationId xmlns:a16="http://schemas.microsoft.com/office/drawing/2014/main" id="{D2ED8FA4-33AD-4045-9B95-069E0520B1CF}"/>
              </a:ext>
            </a:extLst>
          </p:cNvPr>
          <p:cNvSpPr txBox="1"/>
          <p:nvPr/>
        </p:nvSpPr>
        <p:spPr>
          <a:xfrm>
            <a:off x="796991" y="2422318"/>
            <a:ext cx="866506" cy="369332"/>
          </a:xfrm>
          <a:prstGeom prst="rect">
            <a:avLst/>
          </a:prstGeom>
          <a:noFill/>
        </p:spPr>
        <p:txBody>
          <a:bodyPr wrap="square" rtlCol="0">
            <a:spAutoFit/>
          </a:bodyPr>
          <a:lstStyle/>
          <a:p>
            <a:r>
              <a:rPr lang="es-MX" dirty="0"/>
              <a:t>TDPA</a:t>
            </a:r>
          </a:p>
        </p:txBody>
      </p:sp>
      <p:sp>
        <p:nvSpPr>
          <p:cNvPr id="9" name="CuadroTexto 8">
            <a:extLst>
              <a:ext uri="{FF2B5EF4-FFF2-40B4-BE49-F238E27FC236}">
                <a16:creationId xmlns:a16="http://schemas.microsoft.com/office/drawing/2014/main" id="{4A609372-5775-4EB7-ADDE-7C85EA3A69A1}"/>
              </a:ext>
            </a:extLst>
          </p:cNvPr>
          <p:cNvSpPr txBox="1"/>
          <p:nvPr/>
        </p:nvSpPr>
        <p:spPr>
          <a:xfrm>
            <a:off x="4615030" y="4998596"/>
            <a:ext cx="636104" cy="369332"/>
          </a:xfrm>
          <a:prstGeom prst="rect">
            <a:avLst/>
          </a:prstGeom>
          <a:noFill/>
        </p:spPr>
        <p:txBody>
          <a:bodyPr wrap="square" rtlCol="0">
            <a:spAutoFit/>
          </a:bodyPr>
          <a:lstStyle/>
          <a:p>
            <a:r>
              <a:rPr lang="es-MX" dirty="0"/>
              <a:t>AÑO</a:t>
            </a:r>
          </a:p>
        </p:txBody>
      </p:sp>
    </p:spTree>
    <p:extLst>
      <p:ext uri="{BB962C8B-B14F-4D97-AF65-F5344CB8AC3E}">
        <p14:creationId xmlns:p14="http://schemas.microsoft.com/office/powerpoint/2010/main" val="158492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3C31D9-F44B-40A1-BF3E-606AD1BF7AF1}"/>
              </a:ext>
            </a:extLst>
          </p:cNvPr>
          <p:cNvSpPr>
            <a:spLocks noGrp="1"/>
          </p:cNvSpPr>
          <p:nvPr>
            <p:ph type="title"/>
          </p:nvPr>
        </p:nvSpPr>
        <p:spPr/>
        <p:txBody>
          <a:bodyPr/>
          <a:lstStyle/>
          <a:p>
            <a:r>
              <a:rPr lang="es-MX" dirty="0"/>
              <a:t>Solución del problema </a:t>
            </a:r>
          </a:p>
        </p:txBody>
      </p:sp>
      <p:sp>
        <p:nvSpPr>
          <p:cNvPr id="3" name="Marcador de contenido 2">
            <a:extLst>
              <a:ext uri="{FF2B5EF4-FFF2-40B4-BE49-F238E27FC236}">
                <a16:creationId xmlns:a16="http://schemas.microsoft.com/office/drawing/2014/main" id="{97BEBE98-7510-400A-A07E-897CD8507E97}"/>
              </a:ext>
            </a:extLst>
          </p:cNvPr>
          <p:cNvSpPr>
            <a:spLocks noGrp="1"/>
          </p:cNvSpPr>
          <p:nvPr>
            <p:ph idx="1"/>
          </p:nvPr>
        </p:nvSpPr>
        <p:spPr/>
        <p:txBody>
          <a:bodyPr vert="horz" lIns="91440" tIns="45720" rIns="91440" bIns="45720" rtlCol="0" anchor="t">
            <a:normAutofit/>
          </a:bodyPr>
          <a:lstStyle/>
          <a:p>
            <a:r>
              <a:rPr lang="es-MX"/>
              <a:t>imc</a:t>
            </a:r>
            <a:r>
              <a:rPr lang="es-MX" dirty="0"/>
              <a:t>= 6.38%</a:t>
            </a:r>
          </a:p>
          <a:p>
            <a:r>
              <a:rPr lang="es-MX" dirty="0"/>
              <a:t>TDPA</a:t>
            </a:r>
            <a:r>
              <a:rPr lang="es-MX" baseline="-25000" dirty="0"/>
              <a:t>2036</a:t>
            </a:r>
            <a:r>
              <a:rPr lang="es-MX" dirty="0"/>
              <a:t>= 121,203</a:t>
            </a:r>
          </a:p>
        </p:txBody>
      </p:sp>
      <p:pic>
        <p:nvPicPr>
          <p:cNvPr id="5" name="Imagen 4">
            <a:extLst>
              <a:ext uri="{FF2B5EF4-FFF2-40B4-BE49-F238E27FC236}">
                <a16:creationId xmlns:a16="http://schemas.microsoft.com/office/drawing/2014/main" id="{466C395E-6B1B-4638-9862-74B01FE9F8D6}"/>
              </a:ext>
            </a:extLst>
          </p:cNvPr>
          <p:cNvPicPr>
            <a:picLocks noChangeAspect="1"/>
          </p:cNvPicPr>
          <p:nvPr/>
        </p:nvPicPr>
        <p:blipFill rotWithShape="1">
          <a:blip r:embed="rId2"/>
          <a:srcRect t="70674"/>
          <a:stretch/>
        </p:blipFill>
        <p:spPr>
          <a:xfrm>
            <a:off x="7318269" y="3887294"/>
            <a:ext cx="3534268" cy="1044823"/>
          </a:xfrm>
          <a:prstGeom prst="rect">
            <a:avLst/>
          </a:prstGeom>
        </p:spPr>
      </p:pic>
      <p:sp>
        <p:nvSpPr>
          <p:cNvPr id="7" name="CuadroTexto 6">
            <a:extLst>
              <a:ext uri="{FF2B5EF4-FFF2-40B4-BE49-F238E27FC236}">
                <a16:creationId xmlns:a16="http://schemas.microsoft.com/office/drawing/2014/main" id="{681E8DF2-9C60-4724-BF01-883AD846B703}"/>
              </a:ext>
            </a:extLst>
          </p:cNvPr>
          <p:cNvSpPr txBox="1"/>
          <p:nvPr/>
        </p:nvSpPr>
        <p:spPr>
          <a:xfrm>
            <a:off x="7580243" y="5149880"/>
            <a:ext cx="3534268" cy="1107996"/>
          </a:xfrm>
          <a:prstGeom prst="rect">
            <a:avLst/>
          </a:prstGeom>
          <a:noFill/>
        </p:spPr>
        <p:txBody>
          <a:bodyPr wrap="square" rtlCol="0">
            <a:spAutoFit/>
          </a:bodyPr>
          <a:lstStyle/>
          <a:p>
            <a:pPr marL="0" indent="0">
              <a:buNone/>
            </a:pPr>
            <a:r>
              <a:rPr lang="es-MX" sz="2400" dirty="0" err="1"/>
              <a:t>TDPA</a:t>
            </a:r>
            <a:r>
              <a:rPr lang="es-MX" sz="2400" baseline="-25000" dirty="0" err="1"/>
              <a:t>final</a:t>
            </a:r>
            <a:r>
              <a:rPr lang="es-MX" sz="2400" dirty="0"/>
              <a:t>=</a:t>
            </a:r>
            <a:r>
              <a:rPr lang="es-MX" sz="2400" dirty="0" err="1"/>
              <a:t>TDPA</a:t>
            </a:r>
            <a:r>
              <a:rPr lang="es-MX" sz="2400" baseline="-25000" dirty="0" err="1"/>
              <a:t>inicial</a:t>
            </a:r>
            <a:r>
              <a:rPr lang="es-MX" sz="2400" dirty="0"/>
              <a:t>(1+imc)</a:t>
            </a:r>
            <a:r>
              <a:rPr lang="es-MX" sz="2400" baseline="30000" dirty="0"/>
              <a:t>n</a:t>
            </a:r>
          </a:p>
          <a:p>
            <a:pPr marL="0" indent="0">
              <a:buNone/>
            </a:pPr>
            <a:r>
              <a:rPr lang="es-MX" sz="2400" dirty="0"/>
              <a:t>n= </a:t>
            </a:r>
            <a:r>
              <a:rPr lang="es-MX" sz="2400" dirty="0" err="1"/>
              <a:t>TDPA</a:t>
            </a:r>
            <a:r>
              <a:rPr lang="es-MX" sz="2400" baseline="-25000" dirty="0" err="1"/>
              <a:t>final</a:t>
            </a:r>
            <a:r>
              <a:rPr lang="es-MX" sz="2400" baseline="-25000" dirty="0"/>
              <a:t> </a:t>
            </a:r>
            <a:r>
              <a:rPr lang="es-MX" sz="2400" dirty="0"/>
              <a:t>- </a:t>
            </a:r>
            <a:r>
              <a:rPr lang="es-MX" sz="2400" dirty="0" err="1"/>
              <a:t>TDPA</a:t>
            </a:r>
            <a:r>
              <a:rPr lang="es-MX" sz="2400" baseline="-25000" dirty="0" err="1"/>
              <a:t>inicial</a:t>
            </a:r>
            <a:endParaRPr lang="es-MX" sz="2400" dirty="0"/>
          </a:p>
          <a:p>
            <a:endParaRPr lang="es-MX" dirty="0"/>
          </a:p>
        </p:txBody>
      </p:sp>
      <p:pic>
        <p:nvPicPr>
          <p:cNvPr id="8194" name="Picture 2" descr="Teoría de las tres fases del tráfico - Wikipedia, la enciclopedia libre">
            <a:extLst>
              <a:ext uri="{FF2B5EF4-FFF2-40B4-BE49-F238E27FC236}">
                <a16:creationId xmlns:a16="http://schemas.microsoft.com/office/drawing/2014/main" id="{650C27F4-4835-4973-A0F9-864137F88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117" y="3280608"/>
            <a:ext cx="4210128" cy="303129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03490152-5165-4CC7-A4C2-8220CA54C752}"/>
              </a:ext>
            </a:extLst>
          </p:cNvPr>
          <p:cNvPicPr>
            <a:picLocks noChangeAspect="1"/>
          </p:cNvPicPr>
          <p:nvPr/>
        </p:nvPicPr>
        <p:blipFill>
          <a:blip r:embed="rId4"/>
          <a:stretch>
            <a:fillRect/>
          </a:stretch>
        </p:blipFill>
        <p:spPr>
          <a:xfrm>
            <a:off x="7318269" y="365125"/>
            <a:ext cx="4058216" cy="2362530"/>
          </a:xfrm>
          <a:prstGeom prst="rect">
            <a:avLst/>
          </a:prstGeom>
        </p:spPr>
      </p:pic>
      <p:sp>
        <p:nvSpPr>
          <p:cNvPr id="10" name="CuadroTexto 9">
            <a:extLst>
              <a:ext uri="{FF2B5EF4-FFF2-40B4-BE49-F238E27FC236}">
                <a16:creationId xmlns:a16="http://schemas.microsoft.com/office/drawing/2014/main" id="{9A0DC5D5-1AC9-4127-B8BE-1BB440937E96}"/>
              </a:ext>
            </a:extLst>
          </p:cNvPr>
          <p:cNvSpPr txBox="1"/>
          <p:nvPr/>
        </p:nvSpPr>
        <p:spPr>
          <a:xfrm>
            <a:off x="9197009" y="2727655"/>
            <a:ext cx="636104" cy="307777"/>
          </a:xfrm>
          <a:prstGeom prst="rect">
            <a:avLst/>
          </a:prstGeom>
          <a:noFill/>
        </p:spPr>
        <p:txBody>
          <a:bodyPr wrap="square" rtlCol="0">
            <a:spAutoFit/>
          </a:bodyPr>
          <a:lstStyle/>
          <a:p>
            <a:r>
              <a:rPr lang="es-MX" sz="1400" dirty="0"/>
              <a:t>AÑO</a:t>
            </a:r>
          </a:p>
        </p:txBody>
      </p:sp>
      <p:sp>
        <p:nvSpPr>
          <p:cNvPr id="14" name="CuadroTexto 13">
            <a:extLst>
              <a:ext uri="{FF2B5EF4-FFF2-40B4-BE49-F238E27FC236}">
                <a16:creationId xmlns:a16="http://schemas.microsoft.com/office/drawing/2014/main" id="{78FC3F30-9142-4A10-A451-0E4E86AF1B2B}"/>
              </a:ext>
            </a:extLst>
          </p:cNvPr>
          <p:cNvSpPr txBox="1"/>
          <p:nvPr/>
        </p:nvSpPr>
        <p:spPr>
          <a:xfrm>
            <a:off x="6791740" y="1337904"/>
            <a:ext cx="636104" cy="307777"/>
          </a:xfrm>
          <a:prstGeom prst="rect">
            <a:avLst/>
          </a:prstGeom>
          <a:noFill/>
        </p:spPr>
        <p:txBody>
          <a:bodyPr wrap="square" rtlCol="0">
            <a:spAutoFit/>
          </a:bodyPr>
          <a:lstStyle/>
          <a:p>
            <a:r>
              <a:rPr lang="es-MX" sz="1400" dirty="0"/>
              <a:t>TDPA</a:t>
            </a:r>
          </a:p>
        </p:txBody>
      </p:sp>
    </p:spTree>
    <p:extLst>
      <p:ext uri="{BB962C8B-B14F-4D97-AF65-F5344CB8AC3E}">
        <p14:creationId xmlns:p14="http://schemas.microsoft.com/office/powerpoint/2010/main" val="258499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DED7FE22-25D3-4B48-B42C-01F510994484}"/>
              </a:ext>
            </a:extLst>
          </p:cNvPr>
          <p:cNvSpPr>
            <a:spLocks noGrp="1"/>
          </p:cNvSpPr>
          <p:nvPr>
            <p:ph type="title"/>
          </p:nvPr>
        </p:nvSpPr>
        <p:spPr>
          <a:xfrm>
            <a:off x="838200" y="609600"/>
            <a:ext cx="3739341" cy="1330839"/>
          </a:xfrm>
        </p:spPr>
        <p:txBody>
          <a:bodyPr>
            <a:normAutofit/>
          </a:bodyPr>
          <a:lstStyle/>
          <a:p>
            <a:r>
              <a:rPr lang="es-MX"/>
              <a:t>Cálculo</a:t>
            </a:r>
            <a:r>
              <a:rPr lang="es-MX" dirty="0"/>
              <a:t> de ejes equivalentes</a:t>
            </a:r>
          </a:p>
        </p:txBody>
      </p:sp>
      <p:sp>
        <p:nvSpPr>
          <p:cNvPr id="3" name="Marcador de contenido 2">
            <a:extLst>
              <a:ext uri="{FF2B5EF4-FFF2-40B4-BE49-F238E27FC236}">
                <a16:creationId xmlns:a16="http://schemas.microsoft.com/office/drawing/2014/main" id="{D7FCBD71-848D-456B-9121-1BEE51B612B9}"/>
              </a:ext>
            </a:extLst>
          </p:cNvPr>
          <p:cNvSpPr>
            <a:spLocks noGrp="1"/>
          </p:cNvSpPr>
          <p:nvPr>
            <p:ph idx="1"/>
          </p:nvPr>
        </p:nvSpPr>
        <p:spPr>
          <a:xfrm>
            <a:off x="862366" y="2194102"/>
            <a:ext cx="3427001" cy="3908586"/>
          </a:xfrm>
        </p:spPr>
        <p:txBody>
          <a:bodyPr>
            <a:normAutofit/>
          </a:bodyPr>
          <a:lstStyle/>
          <a:p>
            <a:r>
              <a:rPr lang="es-MX" sz="1700" dirty="0"/>
              <a:t>Este procedimiento se encuentra establecido las guías de diseño de la UNAM y la AASHTO. </a:t>
            </a:r>
          </a:p>
          <a:p>
            <a:r>
              <a:rPr lang="es-MX" sz="1700" dirty="0"/>
              <a:t>Requiere el conocimiento de las condiciones del tránsito: TDPA, coeficiente de distribución vehicular (CD), distribución vehicular del tránsito y el tipo, peso y presión de inflado de cada tipo de eje. </a:t>
            </a:r>
          </a:p>
          <a:p>
            <a:r>
              <a:rPr lang="es-MX" sz="1700" dirty="0"/>
              <a:t>Una vez que se cuenta con todos los datos podemos calcularlo de la siguiente expresión:</a:t>
            </a:r>
          </a:p>
        </p:txBody>
      </p:sp>
      <p:pic>
        <p:nvPicPr>
          <p:cNvPr id="5" name="Imagen 4">
            <a:extLst>
              <a:ext uri="{FF2B5EF4-FFF2-40B4-BE49-F238E27FC236}">
                <a16:creationId xmlns:a16="http://schemas.microsoft.com/office/drawing/2014/main" id="{D71D2AFC-F767-4BD4-8638-2FC90DF62D87}"/>
              </a:ext>
            </a:extLst>
          </p:cNvPr>
          <p:cNvPicPr>
            <a:picLocks noChangeAspect="1"/>
          </p:cNvPicPr>
          <p:nvPr/>
        </p:nvPicPr>
        <p:blipFill>
          <a:blip r:embed="rId2"/>
          <a:stretch>
            <a:fillRect/>
          </a:stretch>
        </p:blipFill>
        <p:spPr>
          <a:xfrm>
            <a:off x="5389186" y="2687309"/>
            <a:ext cx="6155141" cy="3169897"/>
          </a:xfrm>
          <a:prstGeom prst="rect">
            <a:avLst/>
          </a:prstGeom>
        </p:spPr>
      </p:pic>
      <p:pic>
        <p:nvPicPr>
          <p:cNvPr id="4098" name="Picture 2" descr="Modern Steel Construction">
            <a:extLst>
              <a:ext uri="{FF2B5EF4-FFF2-40B4-BE49-F238E27FC236}">
                <a16:creationId xmlns:a16="http://schemas.microsoft.com/office/drawing/2014/main" id="{8854D91F-DA17-4B0B-861E-BD0194772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8679" y="225571"/>
            <a:ext cx="3502156" cy="19685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talle">
            <a:extLst>
              <a:ext uri="{FF2B5EF4-FFF2-40B4-BE49-F238E27FC236}">
                <a16:creationId xmlns:a16="http://schemas.microsoft.com/office/drawing/2014/main" id="{240596AA-9FF9-4A1E-BADA-07BA9B1C43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282" y="214452"/>
            <a:ext cx="1979650" cy="197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599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9F36203-B26D-4C5C-8CFF-BE331D1AF0C5}"/>
              </a:ext>
            </a:extLst>
          </p:cNvPr>
          <p:cNvSpPr>
            <a:spLocks noGrp="1"/>
          </p:cNvSpPr>
          <p:nvPr>
            <p:ph type="title"/>
          </p:nvPr>
        </p:nvSpPr>
        <p:spPr>
          <a:xfrm>
            <a:off x="1137034" y="609600"/>
            <a:ext cx="4784796" cy="1330840"/>
          </a:xfrm>
        </p:spPr>
        <p:txBody>
          <a:bodyPr>
            <a:normAutofit/>
          </a:bodyPr>
          <a:lstStyle/>
          <a:p>
            <a:r>
              <a:rPr lang="es-MX" dirty="0"/>
              <a:t>Diseño de pavimentos</a:t>
            </a:r>
          </a:p>
        </p:txBody>
      </p:sp>
      <p:sp>
        <p:nvSpPr>
          <p:cNvPr id="3" name="Marcador de contenido 2">
            <a:extLst>
              <a:ext uri="{FF2B5EF4-FFF2-40B4-BE49-F238E27FC236}">
                <a16:creationId xmlns:a16="http://schemas.microsoft.com/office/drawing/2014/main" id="{3E3779E2-445A-47DB-974E-4E0189253B01}"/>
              </a:ext>
            </a:extLst>
          </p:cNvPr>
          <p:cNvSpPr>
            <a:spLocks noGrp="1"/>
          </p:cNvSpPr>
          <p:nvPr>
            <p:ph idx="1"/>
          </p:nvPr>
        </p:nvSpPr>
        <p:spPr>
          <a:xfrm>
            <a:off x="1137034" y="2194102"/>
            <a:ext cx="4438036" cy="3908585"/>
          </a:xfrm>
        </p:spPr>
        <p:txBody>
          <a:bodyPr vert="horz" lIns="91440" tIns="45720" rIns="91440" bIns="45720" rtlCol="0" anchor="t">
            <a:normAutofit/>
          </a:bodyPr>
          <a:lstStyle/>
          <a:p>
            <a:r>
              <a:rPr lang="es-MX" sz="1700"/>
              <a:t>De acuerdo a la metodología AASHTO se emplea un modelo o ecuación a través de la cual se obtiene el parámetro denominado número estructural (SN) el cual es fundamental para la determinación de los espesores de las capas que conforman el pavimento las cuales son la capa asfáltica, la capa de base y la capa de subbase. </a:t>
            </a:r>
          </a:p>
          <a:p>
            <a:r>
              <a:rPr lang="es-MX" sz="1700"/>
              <a:t>Esta ecuación está en función de unas variables de diseño tales como el tránsito, la desviación estándar, la confiabilidad y el índice de serviciabilidad entre otros. </a:t>
            </a:r>
            <a:endParaRPr lang="es-MX" sz="1700">
              <a:cs typeface="Calibri"/>
            </a:endParaRPr>
          </a:p>
          <a:p>
            <a:r>
              <a:rPr lang="es-MX" sz="1700"/>
              <a:t>A continuación, se presenta la ecuación indicando el significado de cada variable o parámetro involucrado:</a:t>
            </a:r>
            <a:endParaRPr lang="es-MX" sz="1700">
              <a:cs typeface="Calibri" panose="020F0502020204030204"/>
            </a:endParaRPr>
          </a:p>
        </p:txBody>
      </p:sp>
      <p:pic>
        <p:nvPicPr>
          <p:cNvPr id="5" name="Imagen 4">
            <a:extLst>
              <a:ext uri="{FF2B5EF4-FFF2-40B4-BE49-F238E27FC236}">
                <a16:creationId xmlns:a16="http://schemas.microsoft.com/office/drawing/2014/main" id="{9D93F6EC-2034-4C6D-BA64-E553F4E3DE61}"/>
              </a:ext>
            </a:extLst>
          </p:cNvPr>
          <p:cNvPicPr>
            <a:picLocks noChangeAspect="1"/>
          </p:cNvPicPr>
          <p:nvPr/>
        </p:nvPicPr>
        <p:blipFill>
          <a:blip r:embed="rId2"/>
          <a:stretch>
            <a:fillRect/>
          </a:stretch>
        </p:blipFill>
        <p:spPr>
          <a:xfrm>
            <a:off x="6586556" y="2363372"/>
            <a:ext cx="5484295" cy="2926080"/>
          </a:xfrm>
          <a:prstGeom prst="rect">
            <a:avLst/>
          </a:prstGeom>
        </p:spPr>
      </p:pic>
      <p:pic>
        <p:nvPicPr>
          <p:cNvPr id="6146" name="Picture 2" descr="Modern Steel Construction">
            <a:extLst>
              <a:ext uri="{FF2B5EF4-FFF2-40B4-BE49-F238E27FC236}">
                <a16:creationId xmlns:a16="http://schemas.microsoft.com/office/drawing/2014/main" id="{87600065-5489-416C-AB57-D716EEEA7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013" y="374840"/>
            <a:ext cx="3202965" cy="180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291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Fondos de pantalla Carretera, carreteras, sol, mañana 5120x2880 UHD 5K  Imagen">
            <a:extLst>
              <a:ext uri="{FF2B5EF4-FFF2-40B4-BE49-F238E27FC236}">
                <a16:creationId xmlns:a16="http://schemas.microsoft.com/office/drawing/2014/main" id="{A1DAB7AB-77B5-4C21-99E1-82CAAFE479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8" b="24072"/>
          <a:stretch/>
        </p:blipFill>
        <p:spPr bwMode="auto">
          <a:xfrm>
            <a:off x="0"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858FDF20-233F-49EF-BFDF-0B659CCBF8FC}"/>
              </a:ext>
            </a:extLst>
          </p:cNvPr>
          <p:cNvSpPr>
            <a:spLocks noGrp="1"/>
          </p:cNvSpPr>
          <p:nvPr>
            <p:ph type="title"/>
          </p:nvPr>
        </p:nvSpPr>
        <p:spPr>
          <a:xfrm>
            <a:off x="709448" y="1913950"/>
            <a:ext cx="4204137" cy="1342754"/>
          </a:xfrm>
        </p:spPr>
        <p:txBody>
          <a:bodyPr>
            <a:normAutofit/>
          </a:bodyPr>
          <a:lstStyle/>
          <a:p>
            <a:pPr algn="ctr"/>
            <a:r>
              <a:rPr lang="es-MX" sz="3600"/>
              <a:t>Conclusiones</a:t>
            </a:r>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25816DA-D0DF-4814-A502-CEAFAB80AD9B}"/>
              </a:ext>
            </a:extLst>
          </p:cNvPr>
          <p:cNvSpPr>
            <a:spLocks noGrp="1"/>
          </p:cNvSpPr>
          <p:nvPr>
            <p:ph idx="1"/>
          </p:nvPr>
        </p:nvSpPr>
        <p:spPr>
          <a:xfrm>
            <a:off x="1" y="2540625"/>
            <a:ext cx="5605670" cy="5033444"/>
          </a:xfrm>
        </p:spPr>
        <p:txBody>
          <a:bodyPr anchor="ctr">
            <a:normAutofit/>
          </a:bodyPr>
          <a:lstStyle/>
          <a:p>
            <a:r>
              <a:rPr lang="es-MX" sz="1800" dirty="0"/>
              <a:t>Gracias a la programación pudimos cumplir con nuestros objetivos. Ya que optimizamos la manera de resolver un problema de ingeniería civil. </a:t>
            </a:r>
          </a:p>
          <a:p>
            <a:r>
              <a:rPr lang="es-MX" sz="1800" dirty="0"/>
              <a:t>A través del tema ajuste de curvas pudimos calcular el porcentaje de la tasa de crecimiento anual (</a:t>
            </a:r>
            <a:r>
              <a:rPr lang="es-MX" sz="1800" dirty="0" err="1"/>
              <a:t>imc</a:t>
            </a:r>
            <a:r>
              <a:rPr lang="es-MX" sz="1800" dirty="0"/>
              <a:t>) por el método de los mínimos cuadrados y de esta manera calculamos el TDPA de la carretera León Aguascalientes para el año 2036, buscando darle 15 años de vida a nuestro diseño de carretera.</a:t>
            </a:r>
          </a:p>
          <a:p>
            <a:endParaRPr lang="es-MX" sz="1800" dirty="0"/>
          </a:p>
        </p:txBody>
      </p:sp>
    </p:spTree>
    <p:extLst>
      <p:ext uri="{BB962C8B-B14F-4D97-AF65-F5344CB8AC3E}">
        <p14:creationId xmlns:p14="http://schemas.microsoft.com/office/powerpoint/2010/main" val="206690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EC4FD3A-FE0E-4061-AD9C-87641E0C2C84}"/>
              </a:ext>
            </a:extLst>
          </p:cNvPr>
          <p:cNvSpPr>
            <a:spLocks noGrp="1"/>
          </p:cNvSpPr>
          <p:nvPr>
            <p:ph type="title"/>
          </p:nvPr>
        </p:nvSpPr>
        <p:spPr>
          <a:xfrm>
            <a:off x="1137036" y="548640"/>
            <a:ext cx="9543405" cy="1188720"/>
          </a:xfrm>
        </p:spPr>
        <p:txBody>
          <a:bodyPr>
            <a:normAutofit/>
          </a:bodyPr>
          <a:lstStyle/>
          <a:p>
            <a:r>
              <a:rPr lang="es-MX">
                <a:solidFill>
                  <a:schemeClr val="tx1">
                    <a:lumMod val="85000"/>
                    <a:lumOff val="15000"/>
                  </a:schemeClr>
                </a:solidFill>
              </a:rPr>
              <a:t>Bibliografía APA</a:t>
            </a:r>
          </a:p>
        </p:txBody>
      </p:sp>
      <p:sp>
        <p:nvSpPr>
          <p:cNvPr id="3" name="Marcador de contenido 2">
            <a:extLst>
              <a:ext uri="{FF2B5EF4-FFF2-40B4-BE49-F238E27FC236}">
                <a16:creationId xmlns:a16="http://schemas.microsoft.com/office/drawing/2014/main" id="{B8683450-9D86-4460-A39B-82A1983777FB}"/>
              </a:ext>
            </a:extLst>
          </p:cNvPr>
          <p:cNvSpPr>
            <a:spLocks noGrp="1"/>
          </p:cNvSpPr>
          <p:nvPr>
            <p:ph idx="1"/>
          </p:nvPr>
        </p:nvSpPr>
        <p:spPr>
          <a:xfrm>
            <a:off x="1957987" y="2431765"/>
            <a:ext cx="8276026" cy="3320031"/>
          </a:xfrm>
        </p:spPr>
        <p:txBody>
          <a:bodyPr anchor="ctr">
            <a:normAutofit/>
          </a:bodyPr>
          <a:lstStyle/>
          <a:p>
            <a:r>
              <a:rPr lang="en-US" sz="1700" dirty="0">
                <a:solidFill>
                  <a:schemeClr val="tx1">
                    <a:lumMod val="85000"/>
                    <a:lumOff val="15000"/>
                  </a:schemeClr>
                </a:solidFill>
              </a:rPr>
              <a:t>AASHTO Guide for Design of Pavement Structures, Washington, DC.: American Association of State Highway and Transportation Officials</a:t>
            </a:r>
          </a:p>
          <a:p>
            <a:r>
              <a:rPr lang="es-MX" sz="1700" dirty="0">
                <a:solidFill>
                  <a:schemeClr val="tx1">
                    <a:lumMod val="85000"/>
                    <a:lumOff val="15000"/>
                  </a:schemeClr>
                </a:solidFill>
              </a:rPr>
              <a:t>(2018)” MANUAL DE PROYECTO GEOMÉTRICO DE CARRETERAS “. Disponible en: https://comunicaciones.edomex.gob.mx/sites/comunicaciones.edomex.gob.mx/files/files/ SCT%20-%20Manual%20Proyecto%20Geometrico%20Carreteras%202018.pdf. [Consultado el 13 de marzo de 2022, a las 16:52 hrs] </a:t>
            </a:r>
            <a:endParaRPr lang="en-US" sz="1700" dirty="0">
              <a:solidFill>
                <a:schemeClr val="tx1">
                  <a:lumMod val="85000"/>
                  <a:lumOff val="15000"/>
                </a:schemeClr>
              </a:solidFill>
            </a:endParaRPr>
          </a:p>
          <a:p>
            <a:r>
              <a:rPr lang="es-MX" sz="1700">
                <a:solidFill>
                  <a:schemeClr val="tx1">
                    <a:lumMod val="85000"/>
                    <a:lumOff val="15000"/>
                  </a:schemeClr>
                </a:solidFill>
              </a:rPr>
              <a:t>Ing.Corro</a:t>
            </a:r>
            <a:r>
              <a:rPr lang="es-MX" sz="1700" dirty="0">
                <a:solidFill>
                  <a:schemeClr val="tx1">
                    <a:lumMod val="85000"/>
                    <a:lumOff val="15000"/>
                  </a:schemeClr>
                </a:solidFill>
              </a:rPr>
              <a:t> c. Santiago, Ing. Prado O. Guillermo (1999)” DISEÑO ESTRUCTURAL DE PAVIMENTOS ASFÁLTICOS, INCLUYENDO CARRETERAS DE ALTAS ESPECIFICACIONES, DISPAV-5 - VERSIÓN 2.0”. Disponible en: https://datosabiertos.unam.mx/CCUD_DOR_WSwar/resources/doil/4945567d96f6492b .[Consultado el 13 de marzo de 2022, a las 17:39 hrs.]</a:t>
            </a:r>
            <a:endParaRPr lang="es-MX" sz="1700">
              <a:solidFill>
                <a:schemeClr val="tx1">
                  <a:lumMod val="85000"/>
                  <a:lumOff val="15000"/>
                </a:schemeClr>
              </a:solidFill>
              <a:cs typeface="Calibri"/>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52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69CA3-16CC-4217-AA01-D29892E1F527}"/>
              </a:ext>
            </a:extLst>
          </p:cNvPr>
          <p:cNvSpPr>
            <a:spLocks noGrp="1"/>
          </p:cNvSpPr>
          <p:nvPr>
            <p:ph type="title"/>
          </p:nvPr>
        </p:nvSpPr>
        <p:spPr>
          <a:xfrm>
            <a:off x="4965430" y="629268"/>
            <a:ext cx="6586491" cy="1286160"/>
          </a:xfrm>
        </p:spPr>
        <p:txBody>
          <a:bodyPr anchor="b">
            <a:normAutofit/>
          </a:bodyPr>
          <a:lstStyle/>
          <a:p>
            <a:r>
              <a:rPr lang="es-MX"/>
              <a:t>Tabla de contenido</a:t>
            </a:r>
            <a:endParaRPr lang="es-MX" dirty="0"/>
          </a:p>
        </p:txBody>
      </p:sp>
      <p:sp>
        <p:nvSpPr>
          <p:cNvPr id="3" name="Marcador de contenido 2">
            <a:extLst>
              <a:ext uri="{FF2B5EF4-FFF2-40B4-BE49-F238E27FC236}">
                <a16:creationId xmlns:a16="http://schemas.microsoft.com/office/drawing/2014/main" id="{49EAE81B-C3D6-4441-8D44-643B230A76FC}"/>
              </a:ext>
            </a:extLst>
          </p:cNvPr>
          <p:cNvSpPr>
            <a:spLocks noGrp="1"/>
          </p:cNvSpPr>
          <p:nvPr>
            <p:ph idx="1"/>
          </p:nvPr>
        </p:nvSpPr>
        <p:spPr>
          <a:xfrm>
            <a:off x="4965431" y="2438400"/>
            <a:ext cx="6586489" cy="3785419"/>
          </a:xfrm>
        </p:spPr>
        <p:txBody>
          <a:bodyPr>
            <a:normAutofit/>
          </a:bodyPr>
          <a:lstStyle/>
          <a:p>
            <a:r>
              <a:rPr lang="es-MX" sz="2000" dirty="0"/>
              <a:t>¿Qué es el TDPA?</a:t>
            </a:r>
          </a:p>
          <a:p>
            <a:r>
              <a:rPr lang="es-MX" sz="2000" dirty="0"/>
              <a:t>Antecedentes</a:t>
            </a:r>
          </a:p>
          <a:p>
            <a:r>
              <a:rPr lang="es-MX" sz="2000" dirty="0"/>
              <a:t>¿Por qué es importante conocer el TDPA?</a:t>
            </a:r>
          </a:p>
          <a:p>
            <a:r>
              <a:rPr lang="es-MX" sz="2000" dirty="0"/>
              <a:t>Objetivos</a:t>
            </a:r>
          </a:p>
          <a:p>
            <a:r>
              <a:rPr lang="es-MX" sz="2000" dirty="0"/>
              <a:t>Desarrollo </a:t>
            </a:r>
          </a:p>
          <a:p>
            <a:r>
              <a:rPr lang="es-MX" sz="2000" dirty="0"/>
              <a:t>Conclusiones </a:t>
            </a:r>
          </a:p>
          <a:p>
            <a:r>
              <a:rPr lang="es-MX" sz="2000" dirty="0"/>
              <a:t>Bibliografía APA</a:t>
            </a:r>
          </a:p>
        </p:txBody>
      </p:sp>
      <p:pic>
        <p:nvPicPr>
          <p:cNvPr id="15" name="Picture 4" descr="Fórmulas matemáticas complejas en una pizarra">
            <a:extLst>
              <a:ext uri="{FF2B5EF4-FFF2-40B4-BE49-F238E27FC236}">
                <a16:creationId xmlns:a16="http://schemas.microsoft.com/office/drawing/2014/main" id="{560E51B7-F1F1-FE24-5D75-67B4264AEBC5}"/>
              </a:ext>
            </a:extLst>
          </p:cNvPr>
          <p:cNvPicPr>
            <a:picLocks noChangeAspect="1"/>
          </p:cNvPicPr>
          <p:nvPr/>
        </p:nvPicPr>
        <p:blipFill rotWithShape="1">
          <a:blip r:embed="rId2"/>
          <a:srcRect l="32290" r="18366" b="-1"/>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07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709BE1-77CC-4441-A282-0263E0A10EE5}"/>
              </a:ext>
            </a:extLst>
          </p:cNvPr>
          <p:cNvSpPr>
            <a:spLocks noGrp="1"/>
          </p:cNvSpPr>
          <p:nvPr>
            <p:ph type="title"/>
          </p:nvPr>
        </p:nvSpPr>
        <p:spPr>
          <a:xfrm>
            <a:off x="4965430" y="629268"/>
            <a:ext cx="6586491" cy="1286160"/>
          </a:xfrm>
        </p:spPr>
        <p:txBody>
          <a:bodyPr anchor="b">
            <a:normAutofit/>
          </a:bodyPr>
          <a:lstStyle/>
          <a:p>
            <a:r>
              <a:rPr lang="es-MX" dirty="0"/>
              <a:t>¿Qué es el TDPA?</a:t>
            </a:r>
          </a:p>
        </p:txBody>
      </p:sp>
      <p:sp>
        <p:nvSpPr>
          <p:cNvPr id="3" name="Marcador de contenido 2">
            <a:extLst>
              <a:ext uri="{FF2B5EF4-FFF2-40B4-BE49-F238E27FC236}">
                <a16:creationId xmlns:a16="http://schemas.microsoft.com/office/drawing/2014/main" id="{CDBBB266-1ED7-47E3-91C5-CFE74C931480}"/>
              </a:ext>
            </a:extLst>
          </p:cNvPr>
          <p:cNvSpPr>
            <a:spLocks noGrp="1"/>
          </p:cNvSpPr>
          <p:nvPr>
            <p:ph idx="1"/>
          </p:nvPr>
        </p:nvSpPr>
        <p:spPr>
          <a:xfrm>
            <a:off x="4965431" y="2438400"/>
            <a:ext cx="6586489" cy="3785419"/>
          </a:xfrm>
        </p:spPr>
        <p:txBody>
          <a:bodyPr vert="horz" lIns="91440" tIns="45720" rIns="91440" bIns="45720" rtlCol="0">
            <a:normAutofit/>
          </a:bodyPr>
          <a:lstStyle/>
          <a:p>
            <a:r>
              <a:rPr lang="es-MX" sz="2000" dirty="0"/>
              <a:t>Por las siglas TDPA nos referimos al </a:t>
            </a:r>
            <a:r>
              <a:rPr lang="es-MX" sz="2000"/>
              <a:t>tránsito</a:t>
            </a:r>
            <a:r>
              <a:rPr lang="es-MX" sz="2000" dirty="0"/>
              <a:t> diario promedio anual, esto quiere decir la media anual de vehículos que pasan en un día por una carretera.</a:t>
            </a:r>
          </a:p>
          <a:p>
            <a:r>
              <a:rPr lang="es-MX" sz="2000" dirty="0"/>
              <a:t>Este dato es necesario para el diseño de una estructura de pavimento ya sea rígida o flexible.</a:t>
            </a:r>
          </a:p>
          <a:p>
            <a:r>
              <a:rPr lang="es-MX" sz="2000" dirty="0"/>
              <a:t>A través de este dato podemos sacar la sumatoria de ejes equivalentes a cada profundidad y de esta manera diseñar que espesor debe tener cada capa de la estructura de pavimento. </a:t>
            </a:r>
          </a:p>
        </p:txBody>
      </p:sp>
      <p:pic>
        <p:nvPicPr>
          <p:cNvPr id="5" name="Picture 4" descr="Coche conduciendo por las montañas en un día soleado">
            <a:extLst>
              <a:ext uri="{FF2B5EF4-FFF2-40B4-BE49-F238E27FC236}">
                <a16:creationId xmlns:a16="http://schemas.microsoft.com/office/drawing/2014/main" id="{97BA097D-E4EA-4350-AC24-955B36445A83}"/>
              </a:ext>
            </a:extLst>
          </p:cNvPr>
          <p:cNvPicPr>
            <a:picLocks noChangeAspect="1"/>
          </p:cNvPicPr>
          <p:nvPr/>
        </p:nvPicPr>
        <p:blipFill rotWithShape="1">
          <a:blip r:embed="rId2"/>
          <a:srcRect l="31836" r="23045" b="-1"/>
          <a:stretch/>
        </p:blipFill>
        <p:spPr>
          <a:xfrm>
            <a:off x="20" y="10"/>
            <a:ext cx="4635571" cy="6857990"/>
          </a:xfrm>
          <a:prstGeom prst="rect">
            <a:avLst/>
          </a:prstGeom>
          <a:effectLst/>
        </p:spPr>
      </p:pic>
      <p:cxnSp>
        <p:nvCxnSpPr>
          <p:cNvPr id="19" name="Straight Connector 1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B783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296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C3A7AB9-F431-4D47-8AEC-2FE617ED3A00}"/>
              </a:ext>
            </a:extLst>
          </p:cNvPr>
          <p:cNvSpPr>
            <a:spLocks noGrp="1"/>
          </p:cNvSpPr>
          <p:nvPr>
            <p:ph type="title"/>
          </p:nvPr>
        </p:nvSpPr>
        <p:spPr>
          <a:xfrm>
            <a:off x="804672" y="640080"/>
            <a:ext cx="3282696" cy="5257800"/>
          </a:xfrm>
        </p:spPr>
        <p:txBody>
          <a:bodyPr>
            <a:normAutofit/>
          </a:bodyPr>
          <a:lstStyle/>
          <a:p>
            <a:r>
              <a:rPr lang="es-MX" dirty="0">
                <a:solidFill>
                  <a:schemeClr val="bg1"/>
                </a:solidFill>
              </a:rPr>
              <a:t>Antecedentes</a:t>
            </a:r>
          </a:p>
        </p:txBody>
      </p:sp>
      <p:sp>
        <p:nvSpPr>
          <p:cNvPr id="3" name="Marcador de contenido 2">
            <a:extLst>
              <a:ext uri="{FF2B5EF4-FFF2-40B4-BE49-F238E27FC236}">
                <a16:creationId xmlns:a16="http://schemas.microsoft.com/office/drawing/2014/main" id="{60CB06D7-A403-497E-B320-41B21E42342F}"/>
              </a:ext>
            </a:extLst>
          </p:cNvPr>
          <p:cNvSpPr>
            <a:spLocks noGrp="1"/>
          </p:cNvSpPr>
          <p:nvPr>
            <p:ph idx="1"/>
          </p:nvPr>
        </p:nvSpPr>
        <p:spPr>
          <a:xfrm>
            <a:off x="5358384" y="640081"/>
            <a:ext cx="6024654" cy="5257800"/>
          </a:xfrm>
        </p:spPr>
        <p:txBody>
          <a:bodyPr anchor="ctr">
            <a:normAutofit/>
          </a:bodyPr>
          <a:lstStyle/>
          <a:p>
            <a:r>
              <a:rPr lang="es-MX" sz="2400"/>
              <a:t>Las carreteras son una parte de la infraestructura que se vuelve muy importante para el desarrollo económico de un país. </a:t>
            </a:r>
          </a:p>
          <a:p>
            <a:r>
              <a:rPr lang="es-MX" sz="2400"/>
              <a:t>Gran parte de los recursos de un país se destina a la elaboración de caminos y vías que puedan conectar lugares y personas</a:t>
            </a:r>
          </a:p>
          <a:p>
            <a:r>
              <a:rPr lang="es-MX" sz="2400"/>
              <a:t>El diseño de una carretera podría parecer sencillo, pero realmente para un correcto diseño tenemos que tomar en cuenta muchos factores, como por ejemplo el transito diario promedio anual a futuro. Según los años de vida que queramos darle a la carretera, ya sea a 15 años o más. </a:t>
            </a:r>
          </a:p>
        </p:txBody>
      </p:sp>
    </p:spTree>
    <p:extLst>
      <p:ext uri="{BB962C8B-B14F-4D97-AF65-F5344CB8AC3E}">
        <p14:creationId xmlns:p14="http://schemas.microsoft.com/office/powerpoint/2010/main" val="2269366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CD468-7299-4BF7-BFB0-B3A5F4190D07}"/>
              </a:ext>
            </a:extLst>
          </p:cNvPr>
          <p:cNvSpPr>
            <a:spLocks noGrp="1"/>
          </p:cNvSpPr>
          <p:nvPr>
            <p:ph type="title"/>
          </p:nvPr>
        </p:nvSpPr>
        <p:spPr>
          <a:xfrm>
            <a:off x="4965430" y="629268"/>
            <a:ext cx="6586491" cy="1286160"/>
          </a:xfrm>
        </p:spPr>
        <p:txBody>
          <a:bodyPr anchor="b">
            <a:normAutofit/>
          </a:bodyPr>
          <a:lstStyle/>
          <a:p>
            <a:r>
              <a:rPr lang="es-MX" sz="4100"/>
              <a:t>¿Por qué es importante conocer el TDPA?</a:t>
            </a:r>
          </a:p>
        </p:txBody>
      </p:sp>
      <p:sp>
        <p:nvSpPr>
          <p:cNvPr id="3" name="Marcador de contenido 2">
            <a:extLst>
              <a:ext uri="{FF2B5EF4-FFF2-40B4-BE49-F238E27FC236}">
                <a16:creationId xmlns:a16="http://schemas.microsoft.com/office/drawing/2014/main" id="{5F61ABF0-B63E-4443-8255-9FF2B1E2E0C7}"/>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s-MX" sz="2000" dirty="0"/>
              <a:t>Cada año el transito diario promedio anual de una carretera va cambiando y debido a esto es necesario hacer una proyección a futuro para saber </a:t>
            </a:r>
            <a:r>
              <a:rPr lang="es-MX" sz="2000"/>
              <a:t>cuántos</a:t>
            </a:r>
            <a:r>
              <a:rPr lang="es-MX" sz="2000" dirty="0"/>
              <a:t> vehículos transitaran por la carretera en un futuro.</a:t>
            </a:r>
          </a:p>
          <a:p>
            <a:r>
              <a:rPr lang="es-MX" sz="2000" dirty="0"/>
              <a:t>Aquí es donde entra la simulación matemática. Ya que a través del ajuste de curvas podemos calcular el porcentaje de la tasa de crecimiento anual (i) por el método de los mínimos cuadrados.</a:t>
            </a:r>
          </a:p>
          <a:p>
            <a:pPr marL="0" indent="0">
              <a:buNone/>
            </a:pPr>
            <a:endParaRPr lang="es-MX" sz="2000" dirty="0"/>
          </a:p>
        </p:txBody>
      </p:sp>
      <p:pic>
        <p:nvPicPr>
          <p:cNvPr id="5" name="Picture 4" descr="Toma de exposición de las luces de un vehículo en una autopista">
            <a:extLst>
              <a:ext uri="{FF2B5EF4-FFF2-40B4-BE49-F238E27FC236}">
                <a16:creationId xmlns:a16="http://schemas.microsoft.com/office/drawing/2014/main" id="{97420092-EE85-49F8-9BD6-DC70F70F1F30}"/>
              </a:ext>
            </a:extLst>
          </p:cNvPr>
          <p:cNvPicPr>
            <a:picLocks noChangeAspect="1"/>
          </p:cNvPicPr>
          <p:nvPr/>
        </p:nvPicPr>
        <p:blipFill rotWithShape="1">
          <a:blip r:embed="rId2"/>
          <a:srcRect l="9992" r="3931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C33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552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6A48E-442D-4ABA-93FF-82CA0978F92E}"/>
              </a:ext>
            </a:extLst>
          </p:cNvPr>
          <p:cNvSpPr>
            <a:spLocks noGrp="1"/>
          </p:cNvSpPr>
          <p:nvPr>
            <p:ph type="title"/>
          </p:nvPr>
        </p:nvSpPr>
        <p:spPr/>
        <p:txBody>
          <a:bodyPr/>
          <a:lstStyle/>
          <a:p>
            <a:r>
              <a:rPr lang="es-MX" dirty="0"/>
              <a:t>Objetivos</a:t>
            </a:r>
          </a:p>
        </p:txBody>
      </p:sp>
      <p:sp>
        <p:nvSpPr>
          <p:cNvPr id="3" name="Marcador de contenido 2">
            <a:extLst>
              <a:ext uri="{FF2B5EF4-FFF2-40B4-BE49-F238E27FC236}">
                <a16:creationId xmlns:a16="http://schemas.microsoft.com/office/drawing/2014/main" id="{09CDF81A-85E3-4E89-BD4C-86299B08C7A8}"/>
              </a:ext>
            </a:extLst>
          </p:cNvPr>
          <p:cNvSpPr>
            <a:spLocks noGrp="1"/>
          </p:cNvSpPr>
          <p:nvPr>
            <p:ph idx="1"/>
          </p:nvPr>
        </p:nvSpPr>
        <p:spPr/>
        <p:txBody>
          <a:bodyPr vert="horz" lIns="91440" tIns="45720" rIns="91440" bIns="45720" rtlCol="0" anchor="t">
            <a:normAutofit/>
          </a:bodyPr>
          <a:lstStyle/>
          <a:p>
            <a:r>
              <a:rPr lang="es-MX" dirty="0"/>
              <a:t>Encontrar el TDPA de la carretera 18 León - Aguascalientes para el año 2036 utilizando el ajuste de curvas en Python.</a:t>
            </a:r>
          </a:p>
          <a:p>
            <a:pPr lvl="1"/>
            <a:endParaRPr lang="es-MX" dirty="0"/>
          </a:p>
          <a:p>
            <a:pPr lvl="1"/>
            <a:r>
              <a:rPr lang="es-MX" dirty="0"/>
              <a:t>Objetivos específicos </a:t>
            </a:r>
          </a:p>
          <a:p>
            <a:pPr lvl="2"/>
            <a:r>
              <a:rPr lang="es-MX" dirty="0"/>
              <a:t>Graficar el TDPA respecto al año y encontrar la función lineal que mejor represente el crecimiento de este.</a:t>
            </a:r>
          </a:p>
          <a:p>
            <a:pPr lvl="2"/>
            <a:r>
              <a:rPr lang="es-MX" dirty="0"/>
              <a:t>Con el valor de la pendiente aplicar la </a:t>
            </a:r>
            <a:r>
              <a:rPr lang="es-MX"/>
              <a:t>fórmula</a:t>
            </a:r>
            <a:r>
              <a:rPr lang="es-MX" dirty="0"/>
              <a:t> para encontrar el </a:t>
            </a:r>
            <a:r>
              <a:rPr lang="es-MX" dirty="0" err="1"/>
              <a:t>imc</a:t>
            </a:r>
            <a:r>
              <a:rPr lang="es-MX" dirty="0"/>
              <a:t> y calcular el TDPA para 15 años a futuro.</a:t>
            </a:r>
          </a:p>
        </p:txBody>
      </p:sp>
    </p:spTree>
    <p:extLst>
      <p:ext uri="{BB962C8B-B14F-4D97-AF65-F5344CB8AC3E}">
        <p14:creationId xmlns:p14="http://schemas.microsoft.com/office/powerpoint/2010/main" val="3869474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0D657E2-67E8-42BC-8997-4E6D34D32DC3}"/>
              </a:ext>
            </a:extLst>
          </p:cNvPr>
          <p:cNvSpPr>
            <a:spLocks noGrp="1"/>
          </p:cNvSpPr>
          <p:nvPr>
            <p:ph type="title"/>
          </p:nvPr>
        </p:nvSpPr>
        <p:spPr>
          <a:xfrm>
            <a:off x="1137034" y="609597"/>
            <a:ext cx="9392421" cy="1330841"/>
          </a:xfrm>
        </p:spPr>
        <p:txBody>
          <a:bodyPr>
            <a:normAutofit/>
          </a:bodyPr>
          <a:lstStyle/>
          <a:p>
            <a:r>
              <a:rPr lang="es-MX" dirty="0"/>
              <a:t>¿Dónde podemos encontrar los valores del TDPA?</a:t>
            </a:r>
          </a:p>
        </p:txBody>
      </p:sp>
      <p:sp>
        <p:nvSpPr>
          <p:cNvPr id="3" name="Marcador de contenido 2">
            <a:extLst>
              <a:ext uri="{FF2B5EF4-FFF2-40B4-BE49-F238E27FC236}">
                <a16:creationId xmlns:a16="http://schemas.microsoft.com/office/drawing/2014/main" id="{D964129F-E9BB-4F63-92A0-BFF2B30E4A94}"/>
              </a:ext>
            </a:extLst>
          </p:cNvPr>
          <p:cNvSpPr>
            <a:spLocks noGrp="1"/>
          </p:cNvSpPr>
          <p:nvPr>
            <p:ph idx="1"/>
          </p:nvPr>
        </p:nvSpPr>
        <p:spPr>
          <a:xfrm>
            <a:off x="1137034" y="2198362"/>
            <a:ext cx="4958966" cy="4216506"/>
          </a:xfrm>
        </p:spPr>
        <p:txBody>
          <a:bodyPr vert="horz" lIns="91440" tIns="45720" rIns="91440" bIns="45720" rtlCol="0" anchor="t">
            <a:normAutofit/>
          </a:bodyPr>
          <a:lstStyle/>
          <a:p>
            <a:r>
              <a:rPr lang="es-MX" sz="2000" dirty="0"/>
              <a:t>En caso de que se </a:t>
            </a:r>
            <a:r>
              <a:rPr lang="es-MX" sz="2000"/>
              <a:t>esté</a:t>
            </a:r>
            <a:r>
              <a:rPr lang="es-MX" sz="2000" dirty="0"/>
              <a:t> planeando la ampliación de alguna carretera ya existente podemos encontrar los datos viales en el sitio oficial de la Secretaria de comunicaciones y Transporte.</a:t>
            </a:r>
          </a:p>
          <a:p>
            <a:r>
              <a:rPr lang="es-MX" sz="2000" dirty="0"/>
              <a:t>Aquí abajo se encuentra el link:</a:t>
            </a:r>
          </a:p>
          <a:p>
            <a:r>
              <a:rPr lang="es-MX" sz="2000" dirty="0">
                <a:hlinkClick r:id="rId2"/>
              </a:rPr>
              <a:t>https://www.sct.gob.mx/carreteras/direccion-general-de-servicios-tecnicos/datos-viales/</a:t>
            </a:r>
            <a:endParaRPr lang="es-MX" sz="2000" dirty="0"/>
          </a:p>
          <a:p>
            <a:endParaRPr lang="es-MX" sz="2000" dirty="0"/>
          </a:p>
        </p:txBody>
      </p:sp>
      <p:pic>
        <p:nvPicPr>
          <p:cNvPr id="2050" name="Picture 2" descr="Desaparece SCT; nace la Secretaría de Infraestructura, Comunicaciones y  Transportes | Aviación 21">
            <a:extLst>
              <a:ext uri="{FF2B5EF4-FFF2-40B4-BE49-F238E27FC236}">
                <a16:creationId xmlns:a16="http://schemas.microsoft.com/office/drawing/2014/main" id="{A7B3574C-98D2-45AE-B661-A79A0C76F3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9544" y="2298452"/>
            <a:ext cx="5426632" cy="2261096"/>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3960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D9299B70-CCA1-4B9A-90E3-E09705341D02}"/>
              </a:ext>
            </a:extLst>
          </p:cNvPr>
          <p:cNvSpPr>
            <a:spLocks noGrp="1"/>
          </p:cNvSpPr>
          <p:nvPr>
            <p:ph type="title"/>
          </p:nvPr>
        </p:nvSpPr>
        <p:spPr>
          <a:xfrm>
            <a:off x="685413" y="365496"/>
            <a:ext cx="9392421" cy="1330841"/>
          </a:xfrm>
        </p:spPr>
        <p:txBody>
          <a:bodyPr>
            <a:normAutofit fontScale="90000"/>
          </a:bodyPr>
          <a:lstStyle/>
          <a:p>
            <a:r>
              <a:rPr lang="es-MX" sz="4900" dirty="0"/>
              <a:t>Modelo que representa el problema</a:t>
            </a:r>
            <a:br>
              <a:rPr lang="es-MX" b="1" i="0" dirty="0">
                <a:solidFill>
                  <a:srgbClr val="000000"/>
                </a:solidFill>
                <a:effectLst/>
                <a:latin typeface="Helvetica Neue"/>
              </a:rPr>
            </a:br>
            <a:endParaRPr lang="es-MX" dirty="0"/>
          </a:p>
        </p:txBody>
      </p:sp>
      <p:sp>
        <p:nvSpPr>
          <p:cNvPr id="10" name="Content Placeholder 9">
            <a:extLst>
              <a:ext uri="{FF2B5EF4-FFF2-40B4-BE49-F238E27FC236}">
                <a16:creationId xmlns:a16="http://schemas.microsoft.com/office/drawing/2014/main" id="{87730F99-E70C-451B-ACD1-0B9FBB26306B}"/>
              </a:ext>
            </a:extLst>
          </p:cNvPr>
          <p:cNvSpPr>
            <a:spLocks noGrp="1"/>
          </p:cNvSpPr>
          <p:nvPr>
            <p:ph idx="1"/>
          </p:nvPr>
        </p:nvSpPr>
        <p:spPr>
          <a:xfrm>
            <a:off x="1137034" y="2198362"/>
            <a:ext cx="4958966" cy="3917773"/>
          </a:xfrm>
        </p:spPr>
        <p:txBody>
          <a:bodyPr>
            <a:normAutofit/>
          </a:bodyPr>
          <a:lstStyle/>
          <a:p>
            <a:r>
              <a:rPr lang="es-MX" sz="2000" dirty="0"/>
              <a:t>Aquí tenemos los datos del TDPA desde 2009 hasta 2021 registrados en la estación de Aguascalientes, carretera 16 León-Aguascalientes.</a:t>
            </a:r>
          </a:p>
        </p:txBody>
      </p:sp>
      <p:sp>
        <p:nvSpPr>
          <p:cNvPr id="17" name="Freeform: Shape 1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8" name="Marcador de contenido 4">
            <a:extLst>
              <a:ext uri="{FF2B5EF4-FFF2-40B4-BE49-F238E27FC236}">
                <a16:creationId xmlns:a16="http://schemas.microsoft.com/office/drawing/2014/main" id="{6B295B37-6CFD-4987-8D03-DE07D5CE75D8}"/>
              </a:ext>
            </a:extLst>
          </p:cNvPr>
          <p:cNvGraphicFramePr>
            <a:graphicFrameLocks/>
          </p:cNvGraphicFramePr>
          <p:nvPr/>
        </p:nvGraphicFramePr>
        <p:xfrm>
          <a:off x="7641048" y="2184914"/>
          <a:ext cx="2945144" cy="3755920"/>
        </p:xfrm>
        <a:graphic>
          <a:graphicData uri="http://schemas.openxmlformats.org/drawingml/2006/table">
            <a:tbl>
              <a:tblPr firstRow="1" bandRow="1">
                <a:tableStyleId>{5C22544A-7EE6-4342-B048-85BDC9FD1C3A}</a:tableStyleId>
              </a:tblPr>
              <a:tblGrid>
                <a:gridCol w="1363732">
                  <a:extLst>
                    <a:ext uri="{9D8B030D-6E8A-4147-A177-3AD203B41FA5}">
                      <a16:colId xmlns:a16="http://schemas.microsoft.com/office/drawing/2014/main" val="2750408304"/>
                    </a:ext>
                  </a:extLst>
                </a:gridCol>
                <a:gridCol w="1581412">
                  <a:extLst>
                    <a:ext uri="{9D8B030D-6E8A-4147-A177-3AD203B41FA5}">
                      <a16:colId xmlns:a16="http://schemas.microsoft.com/office/drawing/2014/main" val="995717873"/>
                    </a:ext>
                  </a:extLst>
                </a:gridCol>
              </a:tblGrid>
              <a:tr h="268280">
                <a:tc>
                  <a:txBody>
                    <a:bodyPr/>
                    <a:lstStyle/>
                    <a:p>
                      <a:pPr algn="l" fontAlgn="b"/>
                      <a:r>
                        <a:rPr lang="es-MX" sz="1400" u="none" strike="noStrike">
                          <a:effectLst/>
                        </a:rPr>
                        <a:t>Año</a:t>
                      </a:r>
                      <a:endParaRPr lang="es-MX" sz="1400" b="1" i="0" u="none" strike="noStrike">
                        <a:solidFill>
                          <a:srgbClr val="000000"/>
                        </a:solidFill>
                        <a:effectLst/>
                        <a:latin typeface="Calibri" panose="020F0502020204030204" pitchFamily="34" charset="0"/>
                      </a:endParaRPr>
                    </a:p>
                  </a:txBody>
                  <a:tcPr marL="11955" marR="11955" marT="11955" marB="0" anchor="b"/>
                </a:tc>
                <a:tc>
                  <a:txBody>
                    <a:bodyPr/>
                    <a:lstStyle/>
                    <a:p>
                      <a:pPr algn="l" fontAlgn="b"/>
                      <a:r>
                        <a:rPr lang="es-MX" sz="1400" u="none" strike="noStrike">
                          <a:effectLst/>
                        </a:rPr>
                        <a:t>TDPA</a:t>
                      </a:r>
                      <a:endParaRPr lang="es-MX" sz="1400" b="1"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3716330626"/>
                  </a:ext>
                </a:extLst>
              </a:tr>
              <a:tr h="268280">
                <a:tc>
                  <a:txBody>
                    <a:bodyPr/>
                    <a:lstStyle/>
                    <a:p>
                      <a:pPr algn="r" fontAlgn="b"/>
                      <a:r>
                        <a:rPr lang="es-MX" sz="1400" u="none" strike="noStrike">
                          <a:effectLst/>
                        </a:rPr>
                        <a:t>2009</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31834</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230782836"/>
                  </a:ext>
                </a:extLst>
              </a:tr>
              <a:tr h="268280">
                <a:tc>
                  <a:txBody>
                    <a:bodyPr/>
                    <a:lstStyle/>
                    <a:p>
                      <a:pPr algn="r" fontAlgn="b"/>
                      <a:r>
                        <a:rPr lang="es-MX" sz="1400" u="none" strike="noStrike">
                          <a:effectLst/>
                        </a:rPr>
                        <a:t>2010</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33767</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3431420769"/>
                  </a:ext>
                </a:extLst>
              </a:tr>
              <a:tr h="268280">
                <a:tc>
                  <a:txBody>
                    <a:bodyPr/>
                    <a:lstStyle/>
                    <a:p>
                      <a:pPr algn="r" fontAlgn="b"/>
                      <a:r>
                        <a:rPr lang="es-MX" sz="1400" u="none" strike="noStrike">
                          <a:effectLst/>
                        </a:rPr>
                        <a:t>2011</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36511</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4001265618"/>
                  </a:ext>
                </a:extLst>
              </a:tr>
              <a:tr h="268280">
                <a:tc>
                  <a:txBody>
                    <a:bodyPr/>
                    <a:lstStyle/>
                    <a:p>
                      <a:pPr algn="r" fontAlgn="b"/>
                      <a:r>
                        <a:rPr lang="es-MX" sz="1400" u="none" strike="noStrike">
                          <a:effectLst/>
                        </a:rPr>
                        <a:t>2012</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37197</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2670862546"/>
                  </a:ext>
                </a:extLst>
              </a:tr>
              <a:tr h="268280">
                <a:tc>
                  <a:txBody>
                    <a:bodyPr/>
                    <a:lstStyle/>
                    <a:p>
                      <a:pPr algn="r" fontAlgn="b"/>
                      <a:r>
                        <a:rPr lang="es-MX" sz="1400" u="none" strike="noStrike">
                          <a:effectLst/>
                        </a:rPr>
                        <a:t>2013</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39487</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2557622566"/>
                  </a:ext>
                </a:extLst>
              </a:tr>
              <a:tr h="268280">
                <a:tc>
                  <a:txBody>
                    <a:bodyPr/>
                    <a:lstStyle/>
                    <a:p>
                      <a:pPr algn="r" fontAlgn="b"/>
                      <a:r>
                        <a:rPr lang="es-MX" sz="1400" u="none" strike="noStrike">
                          <a:effectLst/>
                        </a:rPr>
                        <a:t>2014</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41435</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605731211"/>
                  </a:ext>
                </a:extLst>
              </a:tr>
              <a:tr h="268280">
                <a:tc>
                  <a:txBody>
                    <a:bodyPr/>
                    <a:lstStyle/>
                    <a:p>
                      <a:pPr algn="r" fontAlgn="b"/>
                      <a:r>
                        <a:rPr lang="es-MX" sz="1400" u="none" strike="noStrike">
                          <a:effectLst/>
                        </a:rPr>
                        <a:t>2015</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44352</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759359929"/>
                  </a:ext>
                </a:extLst>
              </a:tr>
              <a:tr h="268280">
                <a:tc>
                  <a:txBody>
                    <a:bodyPr/>
                    <a:lstStyle/>
                    <a:p>
                      <a:pPr algn="r" fontAlgn="b"/>
                      <a:r>
                        <a:rPr lang="es-MX" sz="1400" u="none" strike="noStrike">
                          <a:effectLst/>
                        </a:rPr>
                        <a:t>2016</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45716</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2758989033"/>
                  </a:ext>
                </a:extLst>
              </a:tr>
              <a:tr h="268280">
                <a:tc>
                  <a:txBody>
                    <a:bodyPr/>
                    <a:lstStyle/>
                    <a:p>
                      <a:pPr algn="r" fontAlgn="b"/>
                      <a:r>
                        <a:rPr lang="es-MX" sz="1400" u="none" strike="noStrike">
                          <a:effectLst/>
                        </a:rPr>
                        <a:t>2017</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47960</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852128110"/>
                  </a:ext>
                </a:extLst>
              </a:tr>
              <a:tr h="268280">
                <a:tc>
                  <a:txBody>
                    <a:bodyPr/>
                    <a:lstStyle/>
                    <a:p>
                      <a:pPr algn="r" fontAlgn="b"/>
                      <a:r>
                        <a:rPr lang="es-MX" sz="1400" u="none" strike="noStrike">
                          <a:effectLst/>
                        </a:rPr>
                        <a:t>2018</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51152</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1354336589"/>
                  </a:ext>
                </a:extLst>
              </a:tr>
              <a:tr h="268280">
                <a:tc>
                  <a:txBody>
                    <a:bodyPr/>
                    <a:lstStyle/>
                    <a:p>
                      <a:pPr algn="r" fontAlgn="b"/>
                      <a:r>
                        <a:rPr lang="es-MX" sz="1400" u="none" strike="noStrike">
                          <a:effectLst/>
                        </a:rPr>
                        <a:t>2019</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52775</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763856453"/>
                  </a:ext>
                </a:extLst>
              </a:tr>
              <a:tr h="268280">
                <a:tc>
                  <a:txBody>
                    <a:bodyPr/>
                    <a:lstStyle/>
                    <a:p>
                      <a:pPr algn="r" fontAlgn="b"/>
                      <a:r>
                        <a:rPr lang="es-MX" sz="1400" u="none" strike="noStrike">
                          <a:effectLst/>
                        </a:rPr>
                        <a:t>2020</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a:effectLst/>
                        </a:rPr>
                        <a:t>62912</a:t>
                      </a:r>
                      <a:endParaRPr lang="es-MX" sz="1400" b="0" i="0" u="none" strike="noStrike">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4157600462"/>
                  </a:ext>
                </a:extLst>
              </a:tr>
              <a:tr h="268280">
                <a:tc>
                  <a:txBody>
                    <a:bodyPr/>
                    <a:lstStyle/>
                    <a:p>
                      <a:pPr algn="r" fontAlgn="b"/>
                      <a:r>
                        <a:rPr lang="es-MX" sz="1400" u="none" strike="noStrike">
                          <a:effectLst/>
                        </a:rPr>
                        <a:t>2021</a:t>
                      </a:r>
                      <a:endParaRPr lang="es-MX" sz="1400" b="0" i="0" u="none" strike="noStrike">
                        <a:solidFill>
                          <a:srgbClr val="000000"/>
                        </a:solidFill>
                        <a:effectLst/>
                        <a:latin typeface="Calibri" panose="020F0502020204030204" pitchFamily="34" charset="0"/>
                      </a:endParaRPr>
                    </a:p>
                  </a:txBody>
                  <a:tcPr marL="11955" marR="11955" marT="11955" marB="0" anchor="b"/>
                </a:tc>
                <a:tc>
                  <a:txBody>
                    <a:bodyPr/>
                    <a:lstStyle/>
                    <a:p>
                      <a:pPr algn="r" fontAlgn="b"/>
                      <a:r>
                        <a:rPr lang="es-MX" sz="1400" u="none" strike="noStrike" dirty="0">
                          <a:effectLst/>
                        </a:rPr>
                        <a:t>47921</a:t>
                      </a:r>
                      <a:endParaRPr lang="es-MX" sz="1400" b="0" i="0" u="none" strike="noStrike" dirty="0">
                        <a:solidFill>
                          <a:srgbClr val="000000"/>
                        </a:solidFill>
                        <a:effectLst/>
                        <a:latin typeface="Calibri" panose="020F0502020204030204" pitchFamily="34" charset="0"/>
                      </a:endParaRPr>
                    </a:p>
                  </a:txBody>
                  <a:tcPr marL="11955" marR="11955" marT="11955" marB="0" anchor="b"/>
                </a:tc>
                <a:extLst>
                  <a:ext uri="{0D108BD9-81ED-4DB2-BD59-A6C34878D82A}">
                    <a16:rowId xmlns:a16="http://schemas.microsoft.com/office/drawing/2014/main" val="4223169921"/>
                  </a:ext>
                </a:extLst>
              </a:tr>
            </a:tbl>
          </a:graphicData>
        </a:graphic>
      </p:graphicFrame>
    </p:spTree>
    <p:extLst>
      <p:ext uri="{BB962C8B-B14F-4D97-AF65-F5344CB8AC3E}">
        <p14:creationId xmlns:p14="http://schemas.microsoft.com/office/powerpoint/2010/main" val="2818202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B0B791D-45F8-4BED-AB27-89663FEDA10B}"/>
              </a:ext>
            </a:extLst>
          </p:cNvPr>
          <p:cNvSpPr>
            <a:spLocks noGrp="1"/>
          </p:cNvSpPr>
          <p:nvPr>
            <p:ph type="title"/>
          </p:nvPr>
        </p:nvSpPr>
        <p:spPr>
          <a:xfrm>
            <a:off x="838199" y="548464"/>
            <a:ext cx="3807187" cy="2228074"/>
          </a:xfrm>
        </p:spPr>
        <p:txBody>
          <a:bodyPr>
            <a:normAutofit/>
          </a:bodyPr>
          <a:lstStyle/>
          <a:p>
            <a:r>
              <a:rPr lang="es-MX" sz="4000" dirty="0"/>
              <a:t>Detalles técnicos </a:t>
            </a:r>
          </a:p>
        </p:txBody>
      </p:sp>
      <p:sp>
        <p:nvSpPr>
          <p:cNvPr id="3" name="Marcador de contenido 2">
            <a:extLst>
              <a:ext uri="{FF2B5EF4-FFF2-40B4-BE49-F238E27FC236}">
                <a16:creationId xmlns:a16="http://schemas.microsoft.com/office/drawing/2014/main" id="{277ABF13-E540-45A5-9A99-D7881C6DA255}"/>
              </a:ext>
            </a:extLst>
          </p:cNvPr>
          <p:cNvSpPr>
            <a:spLocks noGrp="1"/>
          </p:cNvSpPr>
          <p:nvPr>
            <p:ph idx="1"/>
          </p:nvPr>
        </p:nvSpPr>
        <p:spPr>
          <a:xfrm>
            <a:off x="838201" y="2962279"/>
            <a:ext cx="3799425" cy="3143241"/>
          </a:xfrm>
        </p:spPr>
        <p:txBody>
          <a:bodyPr>
            <a:normAutofit/>
          </a:bodyPr>
          <a:lstStyle/>
          <a:p>
            <a:r>
              <a:rPr lang="es-MX" sz="2000" dirty="0"/>
              <a:t>TE:</a:t>
            </a:r>
          </a:p>
          <a:p>
            <a:pPr lvl="1"/>
            <a:r>
              <a:rPr lang="es-MX" sz="2000" dirty="0"/>
              <a:t>1 – Antes del Poblado</a:t>
            </a:r>
          </a:p>
          <a:p>
            <a:pPr lvl="1"/>
            <a:r>
              <a:rPr lang="es-MX" sz="2000" dirty="0"/>
              <a:t>3 – Después del poblado</a:t>
            </a:r>
          </a:p>
          <a:p>
            <a:endParaRPr lang="es-MX" sz="2000" dirty="0"/>
          </a:p>
          <a:p>
            <a:r>
              <a:rPr lang="es-MX" sz="2000" dirty="0"/>
              <a:t>SE:</a:t>
            </a:r>
          </a:p>
          <a:p>
            <a:pPr lvl="1"/>
            <a:r>
              <a:rPr lang="es-MX" sz="2000" dirty="0"/>
              <a:t>1 - Ida</a:t>
            </a:r>
          </a:p>
          <a:p>
            <a:pPr lvl="1"/>
            <a:r>
              <a:rPr lang="es-MX" sz="2000" dirty="0"/>
              <a:t>2 - Regreso</a:t>
            </a:r>
          </a:p>
          <a:p>
            <a:pPr lvl="1"/>
            <a:r>
              <a:rPr lang="es-MX" sz="2000" dirty="0"/>
              <a:t>0 - Ambos sentidos </a:t>
            </a:r>
          </a:p>
          <a:p>
            <a:pPr lvl="1"/>
            <a:endParaRPr lang="es-MX" sz="2000" dirty="0"/>
          </a:p>
        </p:txBody>
      </p:sp>
      <p:pic>
        <p:nvPicPr>
          <p:cNvPr id="5" name="Imagen 4">
            <a:extLst>
              <a:ext uri="{FF2B5EF4-FFF2-40B4-BE49-F238E27FC236}">
                <a16:creationId xmlns:a16="http://schemas.microsoft.com/office/drawing/2014/main" id="{A8A1BD26-779F-41E1-9603-DA9B450F90DD}"/>
              </a:ext>
            </a:extLst>
          </p:cNvPr>
          <p:cNvPicPr>
            <a:picLocks noChangeAspect="1"/>
          </p:cNvPicPr>
          <p:nvPr/>
        </p:nvPicPr>
        <p:blipFill rotWithShape="1">
          <a:blip r:embed="rId2"/>
          <a:srcRect l="11409" r="15550" b="2"/>
          <a:stretch/>
        </p:blipFill>
        <p:spPr>
          <a:xfrm>
            <a:off x="5010386" y="10"/>
            <a:ext cx="7181613" cy="6857990"/>
          </a:xfrm>
          <a:prstGeom prst="rect">
            <a:avLst/>
          </a:prstGeom>
          <a:effectLst/>
        </p:spPr>
      </p:pic>
    </p:spTree>
    <p:extLst>
      <p:ext uri="{BB962C8B-B14F-4D97-AF65-F5344CB8AC3E}">
        <p14:creationId xmlns:p14="http://schemas.microsoft.com/office/powerpoint/2010/main" val="154503710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5692</TotalTime>
  <Words>998</Words>
  <Application>Microsoft Office PowerPoint</Application>
  <PresentationFormat>Panorámica</PresentationFormat>
  <Paragraphs>127</Paragraphs>
  <Slides>16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Aharoni</vt:lpstr>
      <vt:lpstr>Arial</vt:lpstr>
      <vt:lpstr>Calibri</vt:lpstr>
      <vt:lpstr>Calibri Light</vt:lpstr>
      <vt:lpstr>Helvetica Neue</vt:lpstr>
      <vt:lpstr>Tema de Office</vt:lpstr>
      <vt:lpstr>TDPA</vt:lpstr>
      <vt:lpstr>Tabla de contenido</vt:lpstr>
      <vt:lpstr>¿Qué es el TDPA?</vt:lpstr>
      <vt:lpstr>Antecedentes</vt:lpstr>
      <vt:lpstr>¿Por qué es importante conocer el TDPA?</vt:lpstr>
      <vt:lpstr>Objetivos</vt:lpstr>
      <vt:lpstr>¿Dónde podemos encontrar los valores del TDPA?</vt:lpstr>
      <vt:lpstr>Modelo que representa el problema </vt:lpstr>
      <vt:lpstr>Detalles técnicos </vt:lpstr>
      <vt:lpstr>Presentación de PowerPoint</vt:lpstr>
      <vt:lpstr>Presentación de PowerPoint</vt:lpstr>
      <vt:lpstr>Solución del problema </vt:lpstr>
      <vt:lpstr>Cálculo de ejes equivalentes</vt:lpstr>
      <vt:lpstr>Diseño de pavimentos</vt:lpstr>
      <vt:lpstr>Conclusiones</vt:lpstr>
      <vt:lpstr>Bibliografía APA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TDPA</dc:title>
  <dc:creator>GONZALEZ DE LA CERDA, JORGE LUIS</dc:creator>
  <cp:lastModifiedBy>GONZALEZ DE LA CERDA, JORGE LUIS</cp:lastModifiedBy>
  <cp:revision>2</cp:revision>
  <dcterms:created xsi:type="dcterms:W3CDTF">2022-03-10T20:58:33Z</dcterms:created>
  <dcterms:modified xsi:type="dcterms:W3CDTF">2022-03-14T19:51:30Z</dcterms:modified>
</cp:coreProperties>
</file>